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60" r:id="rId2"/>
    <p:sldId id="307"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8F"/>
    <a:srgbClr val="75787B"/>
    <a:srgbClr val="7B1FA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078" autoAdjust="0"/>
    <p:restoredTop sz="94660"/>
  </p:normalViewPr>
  <p:slideViewPr>
    <p:cSldViewPr snapToGrid="0">
      <p:cViewPr varScale="1">
        <p:scale>
          <a:sx n="60" d="100"/>
          <a:sy n="60" d="100"/>
        </p:scale>
        <p:origin x="1368" y="48"/>
      </p:cViewPr>
      <p:guideLst/>
    </p:cSldViewPr>
  </p:slideViewPr>
  <p:notesTextViewPr>
    <p:cViewPr>
      <p:scale>
        <a:sx n="1" d="1"/>
        <a:sy n="1" d="1"/>
      </p:scale>
      <p:origin x="0" y="0"/>
    </p:cViewPr>
  </p:notesTextViewPr>
  <p:sorterViewPr>
    <p:cViewPr>
      <p:scale>
        <a:sx n="100" d="100"/>
        <a:sy n="100" d="100"/>
      </p:scale>
      <p:origin x="0" y="-26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27502\AppData\Local\Microsoft\Windows\INetCache\Content.Outlook\ISFQWEQJ\Cotton%20Project-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27502\AppData\Local\Microsoft\Windows\INetCache\Content.Outlook\ISFQWEQJ\Cotton%20Project-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1B-494C-B84C-55241349B4C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1B-494C-B84C-55241349B4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31B-494C-B84C-55241349B4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31B-494C-B84C-55241349B4C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31B-494C-B84C-55241349B4C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31B-494C-B84C-55241349B4C7}"/>
              </c:ext>
            </c:extLst>
          </c:dPt>
          <c:dPt>
            <c:idx val="6"/>
            <c:bubble3D val="0"/>
            <c:spPr>
              <a:solidFill>
                <a:srgbClr val="7B1FA2"/>
              </a:solidFill>
              <a:ln w="19050">
                <a:solidFill>
                  <a:schemeClr val="lt1"/>
                </a:solidFill>
              </a:ln>
              <a:effectLst/>
            </c:spPr>
            <c:extLst>
              <c:ext xmlns:c16="http://schemas.microsoft.com/office/drawing/2014/chart" uri="{C3380CC4-5D6E-409C-BE32-E72D297353CC}">
                <c16:uniqueId val="{0000000D-331B-494C-B84C-55241349B4C7}"/>
              </c:ext>
            </c:extLst>
          </c:dPt>
          <c:cat>
            <c:strRef>
              <c:f>Sheet1!$A$2:$A$8</c:f>
              <c:strCache>
                <c:ptCount val="7"/>
                <c:pt idx="0">
                  <c:v>Polyster</c:v>
                </c:pt>
                <c:pt idx="1">
                  <c:v>Polyamide</c:v>
                </c:pt>
                <c:pt idx="2">
                  <c:v>Other synthetic</c:v>
                </c:pt>
                <c:pt idx="3">
                  <c:v>MMCFs</c:v>
                </c:pt>
                <c:pt idx="4">
                  <c:v>Cotton</c:v>
                </c:pt>
                <c:pt idx="5">
                  <c:v>Other plant based</c:v>
                </c:pt>
                <c:pt idx="6">
                  <c:v>Wool</c:v>
                </c:pt>
              </c:strCache>
            </c:strRef>
          </c:cat>
          <c:val>
            <c:numRef>
              <c:f>Sheet1!$B$2:$B$8</c:f>
              <c:numCache>
                <c:formatCode>General</c:formatCode>
                <c:ptCount val="7"/>
                <c:pt idx="0">
                  <c:v>51.5</c:v>
                </c:pt>
                <c:pt idx="1">
                  <c:v>5</c:v>
                </c:pt>
                <c:pt idx="2">
                  <c:v>5.7</c:v>
                </c:pt>
                <c:pt idx="3">
                  <c:v>6.2</c:v>
                </c:pt>
                <c:pt idx="4">
                  <c:v>24.4</c:v>
                </c:pt>
                <c:pt idx="5">
                  <c:v>5.7</c:v>
                </c:pt>
                <c:pt idx="6">
                  <c:v>1.5</c:v>
                </c:pt>
              </c:numCache>
            </c:numRef>
          </c:val>
          <c:extLst>
            <c:ext xmlns:c16="http://schemas.microsoft.com/office/drawing/2014/chart" uri="{C3380CC4-5D6E-409C-BE32-E72D297353CC}">
              <c16:uniqueId val="{0000000E-331B-494C-B84C-55241349B4C7}"/>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193017159112099E-2"/>
          <c:y val="7.8325459399339756E-2"/>
          <c:w val="0.9098069828408879"/>
          <c:h val="0.54531535387591423"/>
        </c:manualLayout>
      </c:layout>
      <c:barChart>
        <c:barDir val="col"/>
        <c:grouping val="clustered"/>
        <c:varyColors val="0"/>
        <c:ser>
          <c:idx val="0"/>
          <c:order val="0"/>
          <c:tx>
            <c:strRef>
              <c:f>Sheet4!$C$6</c:f>
              <c:strCache>
                <c:ptCount val="1"/>
                <c:pt idx="0">
                  <c:v>Pesticide</c:v>
                </c:pt>
              </c:strCache>
            </c:strRef>
          </c:tx>
          <c:spPr>
            <a:solidFill>
              <a:schemeClr val="accent1"/>
            </a:solidFill>
            <a:ln>
              <a:noFill/>
            </a:ln>
            <a:effectLst/>
          </c:spPr>
          <c:invertIfNegative val="0"/>
          <c:cat>
            <c:strRef>
              <c:f>Sheet4!$D$5:$F$5</c:f>
              <c:strCache>
                <c:ptCount val="3"/>
                <c:pt idx="0">
                  <c:v>India </c:v>
                </c:pt>
                <c:pt idx="1">
                  <c:v>China</c:v>
                </c:pt>
                <c:pt idx="2">
                  <c:v>Pakistan</c:v>
                </c:pt>
              </c:strCache>
            </c:strRef>
          </c:cat>
          <c:val>
            <c:numRef>
              <c:f>Sheet4!$D$6:$F$6</c:f>
              <c:numCache>
                <c:formatCode>0%</c:formatCode>
                <c:ptCount val="3"/>
                <c:pt idx="0">
                  <c:v>0.19</c:v>
                </c:pt>
                <c:pt idx="1">
                  <c:v>0.05</c:v>
                </c:pt>
                <c:pt idx="2">
                  <c:v>0.17</c:v>
                </c:pt>
              </c:numCache>
            </c:numRef>
          </c:val>
          <c:extLst>
            <c:ext xmlns:c16="http://schemas.microsoft.com/office/drawing/2014/chart" uri="{C3380CC4-5D6E-409C-BE32-E72D297353CC}">
              <c16:uniqueId val="{00000000-22E1-4B1D-BBF1-517B9BE3D6FC}"/>
            </c:ext>
          </c:extLst>
        </c:ser>
        <c:ser>
          <c:idx val="1"/>
          <c:order val="1"/>
          <c:tx>
            <c:strRef>
              <c:f>Sheet4!$C$7</c:f>
              <c:strCache>
                <c:ptCount val="1"/>
                <c:pt idx="0">
                  <c:v>Synthetic Fertiliser</c:v>
                </c:pt>
              </c:strCache>
            </c:strRef>
          </c:tx>
          <c:spPr>
            <a:solidFill>
              <a:schemeClr val="accent2"/>
            </a:solidFill>
            <a:ln>
              <a:noFill/>
            </a:ln>
            <a:effectLst/>
          </c:spPr>
          <c:invertIfNegative val="0"/>
          <c:cat>
            <c:strRef>
              <c:f>Sheet4!$D$5:$F$5</c:f>
              <c:strCache>
                <c:ptCount val="3"/>
                <c:pt idx="0">
                  <c:v>India </c:v>
                </c:pt>
                <c:pt idx="1">
                  <c:v>China</c:v>
                </c:pt>
                <c:pt idx="2">
                  <c:v>Pakistan</c:v>
                </c:pt>
              </c:strCache>
            </c:strRef>
          </c:cat>
          <c:val>
            <c:numRef>
              <c:f>Sheet4!$D$7:$F$7</c:f>
              <c:numCache>
                <c:formatCode>0%</c:formatCode>
                <c:ptCount val="3"/>
                <c:pt idx="0">
                  <c:v>0.15</c:v>
                </c:pt>
                <c:pt idx="1">
                  <c:v>0.12</c:v>
                </c:pt>
                <c:pt idx="2">
                  <c:v>0.17</c:v>
                </c:pt>
              </c:numCache>
            </c:numRef>
          </c:val>
          <c:extLst>
            <c:ext xmlns:c16="http://schemas.microsoft.com/office/drawing/2014/chart" uri="{C3380CC4-5D6E-409C-BE32-E72D297353CC}">
              <c16:uniqueId val="{00000001-22E1-4B1D-BBF1-517B9BE3D6FC}"/>
            </c:ext>
          </c:extLst>
        </c:ser>
        <c:ser>
          <c:idx val="2"/>
          <c:order val="2"/>
          <c:tx>
            <c:strRef>
              <c:f>Sheet4!$C$8</c:f>
              <c:strCache>
                <c:ptCount val="1"/>
                <c:pt idx="0">
                  <c:v>Water</c:v>
                </c:pt>
              </c:strCache>
            </c:strRef>
          </c:tx>
          <c:spPr>
            <a:solidFill>
              <a:schemeClr val="accent3"/>
            </a:solidFill>
            <a:ln>
              <a:noFill/>
            </a:ln>
            <a:effectLst/>
          </c:spPr>
          <c:invertIfNegative val="0"/>
          <c:cat>
            <c:strRef>
              <c:f>Sheet4!$D$5:$F$5</c:f>
              <c:strCache>
                <c:ptCount val="3"/>
                <c:pt idx="0">
                  <c:v>India </c:v>
                </c:pt>
                <c:pt idx="1">
                  <c:v>China</c:v>
                </c:pt>
                <c:pt idx="2">
                  <c:v>Pakistan</c:v>
                </c:pt>
              </c:strCache>
            </c:strRef>
          </c:cat>
          <c:val>
            <c:numRef>
              <c:f>Sheet4!$D$8:$F$8</c:f>
              <c:numCache>
                <c:formatCode>0%</c:formatCode>
                <c:ptCount val="3"/>
                <c:pt idx="0">
                  <c:v>0.1</c:v>
                </c:pt>
                <c:pt idx="1">
                  <c:v>0.18</c:v>
                </c:pt>
                <c:pt idx="2">
                  <c:v>0.17</c:v>
                </c:pt>
              </c:numCache>
            </c:numRef>
          </c:val>
          <c:extLst>
            <c:ext xmlns:c16="http://schemas.microsoft.com/office/drawing/2014/chart" uri="{C3380CC4-5D6E-409C-BE32-E72D297353CC}">
              <c16:uniqueId val="{00000002-22E1-4B1D-BBF1-517B9BE3D6FC}"/>
            </c:ext>
          </c:extLst>
        </c:ser>
        <c:dLbls>
          <c:showLegendKey val="0"/>
          <c:showVal val="0"/>
          <c:showCatName val="0"/>
          <c:showSerName val="0"/>
          <c:showPercent val="0"/>
          <c:showBubbleSize val="0"/>
        </c:dLbls>
        <c:gapWidth val="219"/>
        <c:overlap val="-27"/>
        <c:axId val="1621832527"/>
        <c:axId val="1621829615"/>
      </c:barChart>
      <c:catAx>
        <c:axId val="1621832527"/>
        <c:scaling>
          <c:orientation val="minMax"/>
        </c:scaling>
        <c:delete val="0"/>
        <c:axPos val="b"/>
        <c:numFmt formatCode="General" sourceLinked="1"/>
        <c:majorTickMark val="out"/>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1829615"/>
        <c:crosses val="autoZero"/>
        <c:auto val="1"/>
        <c:lblAlgn val="ctr"/>
        <c:lblOffset val="100"/>
        <c:noMultiLvlLbl val="0"/>
      </c:catAx>
      <c:valAx>
        <c:axId val="1621829615"/>
        <c:scaling>
          <c:orientation val="minMax"/>
        </c:scaling>
        <c:delete val="0"/>
        <c:axPos val="l"/>
        <c:numFmt formatCode="0%" sourceLinked="1"/>
        <c:majorTickMark val="out"/>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1832527"/>
        <c:crosses val="autoZero"/>
        <c:crossBetween val="between"/>
      </c:valAx>
      <c:spPr>
        <a:noFill/>
        <a:ln>
          <a:noFill/>
        </a:ln>
        <a:effectLst/>
      </c:spPr>
    </c:plotArea>
    <c:legend>
      <c:legendPos val="b"/>
      <c:layout>
        <c:manualLayout>
          <c:xMode val="edge"/>
          <c:yMode val="edge"/>
          <c:x val="0"/>
          <c:y val="0.77044774820882989"/>
          <c:w val="1"/>
          <c:h val="0.168282179166950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68941967538339E-2"/>
          <c:y val="0.12336696723961237"/>
          <c:w val="0.89584083135093062"/>
          <c:h val="0.56052933853317644"/>
        </c:manualLayout>
      </c:layout>
      <c:barChart>
        <c:barDir val="col"/>
        <c:grouping val="clustered"/>
        <c:varyColors val="0"/>
        <c:ser>
          <c:idx val="0"/>
          <c:order val="0"/>
          <c:tx>
            <c:strRef>
              <c:f>Sheet4!$C$24</c:f>
              <c:strCache>
                <c:ptCount val="1"/>
                <c:pt idx="0">
                  <c:v>Yield </c:v>
                </c:pt>
              </c:strCache>
            </c:strRef>
          </c:tx>
          <c:spPr>
            <a:solidFill>
              <a:schemeClr val="accent1"/>
            </a:solidFill>
            <a:ln>
              <a:noFill/>
            </a:ln>
            <a:effectLst/>
          </c:spPr>
          <c:invertIfNegative val="0"/>
          <c:cat>
            <c:strRef>
              <c:f>Sheet4!$D$23:$F$23</c:f>
              <c:strCache>
                <c:ptCount val="3"/>
                <c:pt idx="0">
                  <c:v>India </c:v>
                </c:pt>
                <c:pt idx="1">
                  <c:v>China</c:v>
                </c:pt>
                <c:pt idx="2">
                  <c:v>Pakistan</c:v>
                </c:pt>
              </c:strCache>
            </c:strRef>
          </c:cat>
          <c:val>
            <c:numRef>
              <c:f>Sheet4!$D$24:$F$24</c:f>
              <c:numCache>
                <c:formatCode>0%</c:formatCode>
                <c:ptCount val="3"/>
                <c:pt idx="0">
                  <c:v>0.09</c:v>
                </c:pt>
                <c:pt idx="1">
                  <c:v>0.14000000000000001</c:v>
                </c:pt>
                <c:pt idx="2">
                  <c:v>0.15</c:v>
                </c:pt>
              </c:numCache>
            </c:numRef>
          </c:val>
          <c:extLst>
            <c:ext xmlns:c16="http://schemas.microsoft.com/office/drawing/2014/chart" uri="{C3380CC4-5D6E-409C-BE32-E72D297353CC}">
              <c16:uniqueId val="{00000000-34A6-466E-9813-78595AA61A7C}"/>
            </c:ext>
          </c:extLst>
        </c:ser>
        <c:ser>
          <c:idx val="1"/>
          <c:order val="1"/>
          <c:tx>
            <c:strRef>
              <c:f>Sheet4!$C$25</c:f>
              <c:strCache>
                <c:ptCount val="1"/>
                <c:pt idx="0">
                  <c:v>Profit</c:v>
                </c:pt>
              </c:strCache>
            </c:strRef>
          </c:tx>
          <c:spPr>
            <a:solidFill>
              <a:schemeClr val="accent2"/>
            </a:solidFill>
            <a:ln>
              <a:noFill/>
            </a:ln>
            <a:effectLst/>
          </c:spPr>
          <c:invertIfNegative val="0"/>
          <c:cat>
            <c:strRef>
              <c:f>Sheet4!$D$23:$F$23</c:f>
              <c:strCache>
                <c:ptCount val="3"/>
                <c:pt idx="0">
                  <c:v>India </c:v>
                </c:pt>
                <c:pt idx="1">
                  <c:v>China</c:v>
                </c:pt>
                <c:pt idx="2">
                  <c:v>Pakistan</c:v>
                </c:pt>
              </c:strCache>
            </c:strRef>
          </c:cat>
          <c:val>
            <c:numRef>
              <c:f>Sheet4!$D$25:$F$25</c:f>
              <c:numCache>
                <c:formatCode>0%</c:formatCode>
                <c:ptCount val="3"/>
                <c:pt idx="0">
                  <c:v>0.24</c:v>
                </c:pt>
                <c:pt idx="1">
                  <c:v>0.25</c:v>
                </c:pt>
                <c:pt idx="2">
                  <c:v>0.4</c:v>
                </c:pt>
              </c:numCache>
            </c:numRef>
          </c:val>
          <c:extLst>
            <c:ext xmlns:c16="http://schemas.microsoft.com/office/drawing/2014/chart" uri="{C3380CC4-5D6E-409C-BE32-E72D297353CC}">
              <c16:uniqueId val="{00000001-34A6-466E-9813-78595AA61A7C}"/>
            </c:ext>
          </c:extLst>
        </c:ser>
        <c:dLbls>
          <c:showLegendKey val="0"/>
          <c:showVal val="0"/>
          <c:showCatName val="0"/>
          <c:showSerName val="0"/>
          <c:showPercent val="0"/>
          <c:showBubbleSize val="0"/>
        </c:dLbls>
        <c:gapWidth val="219"/>
        <c:overlap val="-27"/>
        <c:axId val="551208159"/>
        <c:axId val="551208575"/>
      </c:barChart>
      <c:catAx>
        <c:axId val="551208159"/>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1208575"/>
        <c:crosses val="autoZero"/>
        <c:auto val="1"/>
        <c:lblAlgn val="ctr"/>
        <c:lblOffset val="100"/>
        <c:noMultiLvlLbl val="0"/>
      </c:catAx>
      <c:valAx>
        <c:axId val="551208575"/>
        <c:scaling>
          <c:orientation val="minMax"/>
          <c:max val="0.5"/>
          <c:min val="0"/>
        </c:scaling>
        <c:delete val="0"/>
        <c:axPos val="l"/>
        <c:numFmt formatCode="0%"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1208159"/>
        <c:crosses val="autoZero"/>
        <c:crossBetween val="between"/>
        <c:majorUnit val="0.25"/>
      </c:valAx>
      <c:spPr>
        <a:noFill/>
        <a:ln>
          <a:noFill/>
        </a:ln>
        <a:effectLst/>
      </c:spPr>
    </c:plotArea>
    <c:legend>
      <c:legendPos val="b"/>
      <c:layout>
        <c:manualLayout>
          <c:xMode val="edge"/>
          <c:yMode val="edge"/>
          <c:x val="0.19969067934233978"/>
          <c:y val="0.86195598099257198"/>
          <c:w val="0.60061845843684258"/>
          <c:h val="0.13123574014032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3DA55-5744-48B2-9A1B-C21779628843}" type="datetimeFigureOut">
              <a:rPr lang="en-US" smtClean="0"/>
              <a:t>3/30/2020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BB4C7-1579-49DE-AFE7-F458C2EFC37D}" type="slidenum">
              <a:rPr lang="en-US" smtClean="0"/>
              <a:t>‹#›</a:t>
            </a:fld>
            <a:endParaRPr lang="en-US"/>
          </a:p>
        </p:txBody>
      </p:sp>
    </p:spTree>
    <p:extLst>
      <p:ext uri="{BB962C8B-B14F-4D97-AF65-F5344CB8AC3E}">
        <p14:creationId xmlns:p14="http://schemas.microsoft.com/office/powerpoint/2010/main" val="56051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3110" b="24947"/>
          <a:stretch/>
        </p:blipFill>
        <p:spPr bwMode="auto">
          <a:xfrm>
            <a:off x="0" y="1333500"/>
            <a:ext cx="12188952" cy="5524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1333500"/>
            <a:ext cx="12188952" cy="5524500"/>
          </a:xfrm>
          <a:prstGeom prst="rect">
            <a:avLst/>
          </a:prstGeom>
          <a:gradFill>
            <a:gsLst>
              <a:gs pos="25000">
                <a:schemeClr val="accent1">
                  <a:lumMod val="100000"/>
                  <a:alpha val="0"/>
                </a:schemeClr>
              </a:gs>
              <a:gs pos="75000">
                <a:schemeClr val="accent2">
                  <a:alpha val="50000"/>
                </a:schemeClr>
              </a:gs>
            </a:gsLst>
            <a:lin ang="54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Calibri"/>
              <a:ea typeface="Calibri"/>
              <a:cs typeface="Calibri"/>
              <a:sym typeface="Calibri"/>
            </a:endParaRPr>
          </a:p>
        </p:txBody>
      </p:sp>
      <p:sp>
        <p:nvSpPr>
          <p:cNvPr id="11" name="Rectangle 10"/>
          <p:cNvSpPr/>
          <p:nvPr/>
        </p:nvSpPr>
        <p:spPr>
          <a:xfrm>
            <a:off x="495300" y="3154680"/>
            <a:ext cx="11210926" cy="2424871"/>
          </a:xfrm>
          <a:prstGeom prst="rect">
            <a:avLst/>
          </a:prstGeom>
          <a:solidFill>
            <a:srgbClr val="FFFFFF">
              <a:alpha val="85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Calibri"/>
              <a:ea typeface="Calibri"/>
              <a:cs typeface="Calibri"/>
              <a:sym typeface="Calibri"/>
            </a:endParaRPr>
          </a:p>
        </p:txBody>
      </p:sp>
      <p:sp>
        <p:nvSpPr>
          <p:cNvPr id="12" name="Rectangle 11"/>
          <p:cNvSpPr/>
          <p:nvPr/>
        </p:nvSpPr>
        <p:spPr>
          <a:xfrm rot="10800000" flipH="1">
            <a:off x="495300" y="5579551"/>
            <a:ext cx="11210544" cy="100584"/>
          </a:xfrm>
          <a:prstGeom prst="rect">
            <a:avLst/>
          </a:prstGeom>
          <a:gradFill>
            <a:gsLst>
              <a:gs pos="22000">
                <a:schemeClr val="accent1"/>
              </a:gs>
              <a:gs pos="100000">
                <a:schemeClr val="accent3"/>
              </a:gs>
            </a:gsLst>
            <a:lin ang="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lvl="0" defTabSz="1828433"/>
            <a:endParaRPr lang="en-US" sz="3600" dirty="0">
              <a:latin typeface="Arial" panose="020B0604020202020204" pitchFamily="34" charset="0"/>
              <a:cs typeface="Arial" panose="020B0604020202020204" pitchFamily="34" charset="0"/>
              <a:sym typeface="Calibri"/>
            </a:endParaRPr>
          </a:p>
        </p:txBody>
      </p:sp>
      <p:sp>
        <p:nvSpPr>
          <p:cNvPr id="3" name="Subtitle 2"/>
          <p:cNvSpPr>
            <a:spLocks noGrp="1"/>
          </p:cNvSpPr>
          <p:nvPr>
            <p:ph type="subTitle" idx="1"/>
          </p:nvPr>
        </p:nvSpPr>
        <p:spPr>
          <a:xfrm>
            <a:off x="842963" y="4711700"/>
            <a:ext cx="10515600" cy="546100"/>
          </a:xfrm>
        </p:spPr>
        <p:txBody>
          <a:bodyPr>
            <a:no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842963" y="3505199"/>
            <a:ext cx="10515600" cy="973649"/>
          </a:xfrm>
        </p:spPr>
        <p:txBody>
          <a:bodyPr anchor="b">
            <a:noAutofit/>
          </a:bodyPr>
          <a:lstStyle>
            <a:lvl1pPr algn="l">
              <a:defRPr sz="4400"/>
            </a:lvl1pPr>
          </a:lstStyle>
          <a:p>
            <a:r>
              <a:rPr lang="en-US" dirty="0" smtClean="0"/>
              <a:t>Click to edit Master title style</a:t>
            </a:r>
            <a:endParaRPr lang="en-US" dirty="0"/>
          </a:p>
        </p:txBody>
      </p:sp>
      <p:cxnSp>
        <p:nvCxnSpPr>
          <p:cNvPr id="13" name="Straight Connector 12"/>
          <p:cNvCxnSpPr/>
          <p:nvPr/>
        </p:nvCxnSpPr>
        <p:spPr>
          <a:xfrm>
            <a:off x="842963" y="4595274"/>
            <a:ext cx="10515600" cy="0"/>
          </a:xfrm>
          <a:prstGeom prst="line">
            <a:avLst/>
          </a:prstGeom>
          <a:noFill/>
          <a:ln w="6350" cap="flat">
            <a:solidFill>
              <a:schemeClr val="bg1">
                <a:lumMod val="50000"/>
              </a:schemeClr>
            </a:solidFill>
            <a:prstDash val="solid"/>
            <a:miter lim="800000"/>
          </a:ln>
          <a:effectLst/>
          <a:sp3d/>
        </p:spPr>
        <p:style>
          <a:lnRef idx="0">
            <a:scrgbClr r="0" g="0" b="0"/>
          </a:lnRef>
          <a:fillRef idx="0">
            <a:scrgbClr r="0" g="0" b="0"/>
          </a:fillRef>
          <a:effectRef idx="0">
            <a:scrgbClr r="0" g="0" b="0"/>
          </a:effectRef>
          <a:fontRef idx="none"/>
        </p:style>
      </p:cxnSp>
      <p:sp>
        <p:nvSpPr>
          <p:cNvPr id="15" name="Picture Placeholder 8"/>
          <p:cNvSpPr>
            <a:spLocks noGrp="1"/>
          </p:cNvSpPr>
          <p:nvPr>
            <p:ph type="pic" sz="quarter" idx="11" hasCustomPrompt="1"/>
          </p:nvPr>
        </p:nvSpPr>
        <p:spPr>
          <a:xfrm>
            <a:off x="8793480" y="304800"/>
            <a:ext cx="2915920" cy="676656"/>
          </a:xfrm>
        </p:spPr>
        <p:txBody>
          <a:bodyPr anchor="ctr">
            <a:noAutofit/>
          </a:bodyPr>
          <a:lstStyle>
            <a:lvl1pPr marL="0" marR="0" indent="0" algn="ctr" defTabSz="914400" rtl="0" eaLnBrk="1" fontAlgn="auto" latinLnBrk="0" hangingPunct="1">
              <a:lnSpc>
                <a:spcPct val="100000"/>
              </a:lnSpc>
              <a:spcBef>
                <a:spcPts val="1800"/>
              </a:spcBef>
              <a:spcAft>
                <a:spcPts val="0"/>
              </a:spcAft>
              <a:buClr>
                <a:schemeClr val="tx1"/>
              </a:buClr>
              <a:buSzTx/>
              <a:buFont typeface="Arial" panose="020B0604020202020204" pitchFamily="34" charset="0"/>
              <a:buNone/>
              <a:tabLst/>
              <a:defRPr lang="en-US" sz="2400" kern="1200" dirty="0">
                <a:solidFill>
                  <a:schemeClr val="tx1"/>
                </a:solidFill>
                <a:latin typeface="+mn-lt"/>
                <a:ea typeface="+mn-ea"/>
                <a:cs typeface="+mn-cs"/>
              </a:defRPr>
            </a:lvl1pPr>
          </a:lstStyle>
          <a:p>
            <a:pPr marL="0" marR="0" lvl="0" indent="0" algn="ctr" defTabSz="914400" rtl="0" eaLnBrk="1" fontAlgn="auto" latinLnBrk="0" hangingPunct="1">
              <a:lnSpc>
                <a:spcPct val="100000"/>
              </a:lnSpc>
              <a:spcBef>
                <a:spcPts val="1800"/>
              </a:spcBef>
              <a:spcAft>
                <a:spcPts val="0"/>
              </a:spcAft>
              <a:buClr>
                <a:schemeClr val="tx1"/>
              </a:buClr>
              <a:buSzTx/>
              <a:buFont typeface="Arial" panose="020B0604020202020204" pitchFamily="34" charset="0"/>
              <a:buNone/>
              <a:tabLst/>
              <a:defRPr/>
            </a:pPr>
            <a:r>
              <a:rPr lang="en-US" dirty="0" smtClean="0"/>
              <a:t>Partner / Client Logo</a:t>
            </a:r>
          </a:p>
        </p:txBody>
      </p:sp>
      <p:sp>
        <p:nvSpPr>
          <p:cNvPr id="16" name="Text Placeholder 20"/>
          <p:cNvSpPr>
            <a:spLocks noGrp="1"/>
          </p:cNvSpPr>
          <p:nvPr>
            <p:ph type="body" sz="quarter" idx="13" hasCustomPrompt="1"/>
          </p:nvPr>
        </p:nvSpPr>
        <p:spPr>
          <a:xfrm>
            <a:off x="479425" y="5897563"/>
            <a:ext cx="4747895" cy="503237"/>
          </a:xfrm>
        </p:spPr>
        <p:txBody>
          <a:bodyPr/>
          <a:lstStyle>
            <a:lvl1pPr>
              <a:defRPr sz="2400" b="1">
                <a:solidFill>
                  <a:schemeClr val="bg1"/>
                </a:solidFill>
              </a:defRPr>
            </a:lvl1pPr>
          </a:lstStyle>
          <a:p>
            <a:pPr lvl="0"/>
            <a:r>
              <a:rPr lang="en-US" dirty="0" smtClean="0"/>
              <a:t>Name / Title, Department</a:t>
            </a:r>
          </a:p>
        </p:txBody>
      </p:sp>
      <p:sp>
        <p:nvSpPr>
          <p:cNvPr id="17" name="Text Placeholder 26"/>
          <p:cNvSpPr>
            <a:spLocks noGrp="1"/>
          </p:cNvSpPr>
          <p:nvPr>
            <p:ph type="body" sz="quarter" idx="14" hasCustomPrompt="1"/>
          </p:nvPr>
        </p:nvSpPr>
        <p:spPr>
          <a:xfrm>
            <a:off x="7763827" y="5897563"/>
            <a:ext cx="3983673" cy="502920"/>
          </a:xfrm>
        </p:spPr>
        <p:txBody>
          <a:bodyPr/>
          <a:lstStyle>
            <a:lvl1pPr algn="r">
              <a:defRPr sz="2000" b="1" baseline="0">
                <a:solidFill>
                  <a:schemeClr val="bg1"/>
                </a:solidFill>
              </a:defRPr>
            </a:lvl1pPr>
            <a:lvl2pPr algn="r">
              <a:defRPr/>
            </a:lvl2pPr>
            <a:lvl3pPr algn="r">
              <a:defRPr/>
            </a:lvl3pPr>
            <a:lvl4pPr algn="r">
              <a:defRPr/>
            </a:lvl4pPr>
            <a:lvl5pPr algn="r">
              <a:defRPr/>
            </a:lvl5pPr>
          </a:lstStyle>
          <a:p>
            <a:pPr lvl="0"/>
            <a:r>
              <a:rPr lang="en-US" dirty="0" smtClean="0"/>
              <a:t>MM DD YYY</a:t>
            </a:r>
          </a:p>
        </p:txBody>
      </p:sp>
      <p:sp>
        <p:nvSpPr>
          <p:cNvPr id="18" name="Rectangle 17"/>
          <p:cNvSpPr/>
          <p:nvPr/>
        </p:nvSpPr>
        <p:spPr>
          <a:xfrm>
            <a:off x="0" y="0"/>
            <a:ext cx="12188952" cy="152400"/>
          </a:xfrm>
          <a:prstGeom prst="rect">
            <a:avLst/>
          </a:prstGeom>
          <a:gradFill>
            <a:gsLst>
              <a:gs pos="22000">
                <a:schemeClr val="accent1"/>
              </a:gs>
              <a:gs pos="100000">
                <a:schemeClr val="accent3"/>
              </a:gs>
            </a:gsLst>
            <a:lin ang="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chemeClr val="accent5"/>
              </a:solidFill>
              <a:effectLst/>
              <a:uFillTx/>
              <a:latin typeface="Arial" panose="020B0604020202020204" pitchFamily="34" charset="0"/>
              <a:ea typeface="Calibri"/>
              <a:cs typeface="Arial" panose="020B0604020202020204" pitchFamily="34" charset="0"/>
              <a:sym typeface="Calibri"/>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264" y="304800"/>
            <a:ext cx="3108960" cy="777240"/>
          </a:xfrm>
          <a:prstGeom prst="rect">
            <a:avLst/>
          </a:prstGeom>
        </p:spPr>
      </p:pic>
    </p:spTree>
    <p:extLst>
      <p:ext uri="{BB962C8B-B14F-4D97-AF65-F5344CB8AC3E}">
        <p14:creationId xmlns:p14="http://schemas.microsoft.com/office/powerpoint/2010/main" val="15935510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4632" y="402336"/>
            <a:ext cx="11228832" cy="704088"/>
          </a:xfrm>
        </p:spPr>
        <p:txBody>
          <a:bodyPr/>
          <a:lstStyle>
            <a:lvl1pPr>
              <a:defRPr sz="3000"/>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484632" y="1207008"/>
            <a:ext cx="11228832" cy="377825"/>
          </a:xfrm>
        </p:spPr>
        <p:txBody>
          <a:bodyPr anchor="b" anchorCtr="0"/>
          <a:lstStyle>
            <a:lvl1pPr>
              <a:defRPr sz="1800">
                <a:solidFill>
                  <a:schemeClr val="tx2"/>
                </a:solidFill>
              </a:defRPr>
            </a:lvl1pPr>
          </a:lstStyle>
          <a:p>
            <a:pPr lvl="0"/>
            <a:r>
              <a:rPr lang="en-US" dirty="0" smtClean="0"/>
              <a:t>Edit Master text styles</a:t>
            </a:r>
          </a:p>
        </p:txBody>
      </p:sp>
    </p:spTree>
    <p:extLst>
      <p:ext uri="{BB962C8B-B14F-4D97-AF65-F5344CB8AC3E}">
        <p14:creationId xmlns:p14="http://schemas.microsoft.com/office/powerpoint/2010/main" val="38500165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4632" y="402336"/>
            <a:ext cx="11228832" cy="105156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84632" y="2008007"/>
            <a:ext cx="5303520" cy="518325"/>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84632" y="2526334"/>
            <a:ext cx="5303520" cy="34299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9944" y="2010396"/>
            <a:ext cx="5303520" cy="515936"/>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09944" y="2526334"/>
            <a:ext cx="5303520" cy="34299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7"/>
          <p:cNvSpPr>
            <a:spLocks noGrp="1"/>
          </p:cNvSpPr>
          <p:nvPr>
            <p:ph type="body" sz="quarter" idx="13"/>
          </p:nvPr>
        </p:nvSpPr>
        <p:spPr>
          <a:xfrm>
            <a:off x="484632" y="1438275"/>
            <a:ext cx="11228832" cy="377825"/>
          </a:xfrm>
        </p:spPr>
        <p:txBody>
          <a:bodyPr anchor="b"/>
          <a:lstStyle>
            <a:lvl1pPr>
              <a:defRPr>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99277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632" y="402336"/>
            <a:ext cx="11228832" cy="1051560"/>
          </a:xfrm>
        </p:spPr>
        <p:txBody>
          <a:bodyPr anchor="t">
            <a:normAutofit/>
          </a:bodyPr>
          <a:lstStyle>
            <a:lvl1pPr>
              <a:defRPr lang="en-US" sz="4000" kern="1200" baseline="0" dirty="0">
                <a:solidFill>
                  <a:srgbClr val="1A237E"/>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6418580" y="2011680"/>
            <a:ext cx="5303520" cy="40919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484632" y="1438275"/>
            <a:ext cx="11228832" cy="377825"/>
          </a:xfrm>
        </p:spPr>
        <p:txBody>
          <a:bodyPr anchor="b"/>
          <a:lstStyle>
            <a:lvl1pPr>
              <a:defRPr>
                <a:solidFill>
                  <a:schemeClr val="tx2"/>
                </a:solidFill>
              </a:defRPr>
            </a:lvl1pPr>
          </a:lstStyle>
          <a:p>
            <a:pPr lvl="0"/>
            <a:r>
              <a:rPr lang="en-US" smtClean="0"/>
              <a:t>Edit Master text styles</a:t>
            </a:r>
          </a:p>
        </p:txBody>
      </p:sp>
      <p:sp>
        <p:nvSpPr>
          <p:cNvPr id="9" name="Rectangle 8"/>
          <p:cNvSpPr/>
          <p:nvPr/>
        </p:nvSpPr>
        <p:spPr>
          <a:xfrm>
            <a:off x="479424" y="3437629"/>
            <a:ext cx="5303520" cy="1224781"/>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Calibri"/>
              <a:ea typeface="Calibri"/>
              <a:cs typeface="Calibri"/>
              <a:sym typeface="Calibri"/>
            </a:endParaRPr>
          </a:p>
        </p:txBody>
      </p:sp>
      <p:grpSp>
        <p:nvGrpSpPr>
          <p:cNvPr id="10" name="Group 9"/>
          <p:cNvGrpSpPr/>
          <p:nvPr/>
        </p:nvGrpSpPr>
        <p:grpSpPr>
          <a:xfrm>
            <a:off x="569331" y="3554208"/>
            <a:ext cx="231727" cy="214313"/>
            <a:chOff x="5201301" y="4526174"/>
            <a:chExt cx="231727" cy="214313"/>
          </a:xfrm>
          <a:solidFill>
            <a:schemeClr val="accent4"/>
          </a:solidFill>
        </p:grpSpPr>
        <p:sp>
          <p:nvSpPr>
            <p:cNvPr id="11" name="Freeform 10"/>
            <p:cNvSpPr/>
            <p:nvPr/>
          </p:nvSpPr>
          <p:spPr>
            <a:xfrm>
              <a:off x="5201301" y="4526174"/>
              <a:ext cx="93316" cy="214313"/>
            </a:xfrm>
            <a:custGeom>
              <a:avLst/>
              <a:gdLst/>
              <a:ahLst/>
              <a:cxnLst/>
              <a:rect l="l" t="t" r="r" b="b"/>
              <a:pathLst>
                <a:path w="93316" h="214313">
                  <a:moveTo>
                    <a:pt x="73670" y="0"/>
                  </a:moveTo>
                  <a:lnTo>
                    <a:pt x="93316" y="31254"/>
                  </a:lnTo>
                  <a:cubicBezTo>
                    <a:pt x="76945" y="38100"/>
                    <a:pt x="64890" y="48295"/>
                    <a:pt x="57150" y="61838"/>
                  </a:cubicBezTo>
                  <a:cubicBezTo>
                    <a:pt x="49411" y="75381"/>
                    <a:pt x="45095" y="95101"/>
                    <a:pt x="44202" y="120997"/>
                  </a:cubicBezTo>
                  <a:lnTo>
                    <a:pt x="86172" y="120997"/>
                  </a:lnTo>
                  <a:lnTo>
                    <a:pt x="86172" y="214313"/>
                  </a:lnTo>
                  <a:lnTo>
                    <a:pt x="0" y="214313"/>
                  </a:lnTo>
                  <a:lnTo>
                    <a:pt x="0" y="140643"/>
                  </a:lnTo>
                  <a:cubicBezTo>
                    <a:pt x="0" y="100757"/>
                    <a:pt x="4763" y="71884"/>
                    <a:pt x="14288" y="54025"/>
                  </a:cubicBezTo>
                  <a:cubicBezTo>
                    <a:pt x="26790" y="30212"/>
                    <a:pt x="46584" y="12204"/>
                    <a:pt x="736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339713" y="4526174"/>
              <a:ext cx="93315" cy="214313"/>
            </a:xfrm>
            <a:custGeom>
              <a:avLst/>
              <a:gdLst/>
              <a:ahLst/>
              <a:cxnLst/>
              <a:rect l="l" t="t" r="r" b="b"/>
              <a:pathLst>
                <a:path w="93315" h="214313">
                  <a:moveTo>
                    <a:pt x="73670" y="0"/>
                  </a:moveTo>
                  <a:lnTo>
                    <a:pt x="93315" y="31254"/>
                  </a:lnTo>
                  <a:cubicBezTo>
                    <a:pt x="76944" y="38100"/>
                    <a:pt x="64889" y="48295"/>
                    <a:pt x="57150" y="61838"/>
                  </a:cubicBezTo>
                  <a:cubicBezTo>
                    <a:pt x="49411" y="75381"/>
                    <a:pt x="45095" y="95101"/>
                    <a:pt x="44202" y="120997"/>
                  </a:cubicBezTo>
                  <a:lnTo>
                    <a:pt x="86171" y="120997"/>
                  </a:lnTo>
                  <a:lnTo>
                    <a:pt x="86171" y="214313"/>
                  </a:lnTo>
                  <a:lnTo>
                    <a:pt x="0" y="214313"/>
                  </a:lnTo>
                  <a:lnTo>
                    <a:pt x="0" y="140643"/>
                  </a:lnTo>
                  <a:cubicBezTo>
                    <a:pt x="0" y="100757"/>
                    <a:pt x="4762" y="71884"/>
                    <a:pt x="14287" y="54025"/>
                  </a:cubicBezTo>
                  <a:cubicBezTo>
                    <a:pt x="26789" y="30212"/>
                    <a:pt x="46583" y="12204"/>
                    <a:pt x="736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flipH="1" flipV="1">
            <a:off x="5472112" y="4354830"/>
            <a:ext cx="231727" cy="214313"/>
            <a:chOff x="5201301" y="4526174"/>
            <a:chExt cx="231727" cy="214313"/>
          </a:xfrm>
          <a:solidFill>
            <a:schemeClr val="accent4"/>
          </a:solidFill>
        </p:grpSpPr>
        <p:sp>
          <p:nvSpPr>
            <p:cNvPr id="14" name="Freeform 13"/>
            <p:cNvSpPr/>
            <p:nvPr/>
          </p:nvSpPr>
          <p:spPr>
            <a:xfrm>
              <a:off x="5201301" y="4526174"/>
              <a:ext cx="93316" cy="214313"/>
            </a:xfrm>
            <a:custGeom>
              <a:avLst/>
              <a:gdLst/>
              <a:ahLst/>
              <a:cxnLst/>
              <a:rect l="l" t="t" r="r" b="b"/>
              <a:pathLst>
                <a:path w="93316" h="214313">
                  <a:moveTo>
                    <a:pt x="73670" y="0"/>
                  </a:moveTo>
                  <a:lnTo>
                    <a:pt x="93316" y="31254"/>
                  </a:lnTo>
                  <a:cubicBezTo>
                    <a:pt x="76945" y="38100"/>
                    <a:pt x="64890" y="48295"/>
                    <a:pt x="57150" y="61838"/>
                  </a:cubicBezTo>
                  <a:cubicBezTo>
                    <a:pt x="49411" y="75381"/>
                    <a:pt x="45095" y="95101"/>
                    <a:pt x="44202" y="120997"/>
                  </a:cubicBezTo>
                  <a:lnTo>
                    <a:pt x="86172" y="120997"/>
                  </a:lnTo>
                  <a:lnTo>
                    <a:pt x="86172" y="214313"/>
                  </a:lnTo>
                  <a:lnTo>
                    <a:pt x="0" y="214313"/>
                  </a:lnTo>
                  <a:lnTo>
                    <a:pt x="0" y="140643"/>
                  </a:lnTo>
                  <a:cubicBezTo>
                    <a:pt x="0" y="100757"/>
                    <a:pt x="4763" y="71884"/>
                    <a:pt x="14288" y="54025"/>
                  </a:cubicBezTo>
                  <a:cubicBezTo>
                    <a:pt x="26790" y="30212"/>
                    <a:pt x="46584" y="12204"/>
                    <a:pt x="736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339713" y="4526174"/>
              <a:ext cx="93315" cy="214313"/>
            </a:xfrm>
            <a:custGeom>
              <a:avLst/>
              <a:gdLst/>
              <a:ahLst/>
              <a:cxnLst/>
              <a:rect l="l" t="t" r="r" b="b"/>
              <a:pathLst>
                <a:path w="93315" h="214313">
                  <a:moveTo>
                    <a:pt x="73670" y="0"/>
                  </a:moveTo>
                  <a:lnTo>
                    <a:pt x="93315" y="31254"/>
                  </a:lnTo>
                  <a:cubicBezTo>
                    <a:pt x="76944" y="38100"/>
                    <a:pt x="64889" y="48295"/>
                    <a:pt x="57150" y="61838"/>
                  </a:cubicBezTo>
                  <a:cubicBezTo>
                    <a:pt x="49411" y="75381"/>
                    <a:pt x="45095" y="95101"/>
                    <a:pt x="44202" y="120997"/>
                  </a:cubicBezTo>
                  <a:lnTo>
                    <a:pt x="86171" y="120997"/>
                  </a:lnTo>
                  <a:lnTo>
                    <a:pt x="86171" y="214313"/>
                  </a:lnTo>
                  <a:lnTo>
                    <a:pt x="0" y="214313"/>
                  </a:lnTo>
                  <a:lnTo>
                    <a:pt x="0" y="140643"/>
                  </a:lnTo>
                  <a:cubicBezTo>
                    <a:pt x="0" y="100757"/>
                    <a:pt x="4762" y="71884"/>
                    <a:pt x="14287" y="54025"/>
                  </a:cubicBezTo>
                  <a:cubicBezTo>
                    <a:pt x="26789" y="30212"/>
                    <a:pt x="46583" y="12204"/>
                    <a:pt x="736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half" idx="2"/>
          </p:nvPr>
        </p:nvSpPr>
        <p:spPr>
          <a:xfrm>
            <a:off x="868679" y="3582490"/>
            <a:ext cx="4570095" cy="88473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7" name="Text Placeholder 12"/>
          <p:cNvSpPr>
            <a:spLocks noGrp="1"/>
          </p:cNvSpPr>
          <p:nvPr>
            <p:ph type="body" sz="quarter" idx="14"/>
          </p:nvPr>
        </p:nvSpPr>
        <p:spPr>
          <a:xfrm>
            <a:off x="484632" y="2011680"/>
            <a:ext cx="5303520" cy="1280160"/>
          </a:xfrm>
        </p:spPr>
        <p:txBody>
          <a:bodyPr/>
          <a:lstStyle>
            <a:lvl1pPr>
              <a:spcBef>
                <a:spcPts val="200"/>
              </a:spcBef>
              <a:spcAft>
                <a:spcPts val="200"/>
              </a:spcAft>
              <a:defRPr sz="1600"/>
            </a:lvl1pPr>
            <a:lvl2pPr>
              <a:spcBef>
                <a:spcPts val="200"/>
              </a:spcBef>
              <a:spcAft>
                <a:spcPts val="200"/>
              </a:spcAft>
              <a:defRPr sz="1400"/>
            </a:lvl2pPr>
            <a:lvl3pPr>
              <a:spcBef>
                <a:spcPts val="200"/>
              </a:spcBef>
              <a:spcAft>
                <a:spcPts val="200"/>
              </a:spcAft>
              <a:defRPr sz="1400"/>
            </a:lvl3pPr>
            <a:lvl4pPr>
              <a:spcBef>
                <a:spcPts val="200"/>
              </a:spcBef>
              <a:spcAft>
                <a:spcPts val="200"/>
              </a:spcAft>
              <a:defRPr sz="1400"/>
            </a:lvl4pPr>
            <a:lvl5pPr>
              <a:spcBef>
                <a:spcPts val="200"/>
              </a:spcBef>
              <a:spcAft>
                <a:spcPts val="200"/>
              </a:spcAft>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8" name="Text Placeholder 12"/>
          <p:cNvSpPr>
            <a:spLocks noGrp="1"/>
          </p:cNvSpPr>
          <p:nvPr>
            <p:ph type="body" sz="quarter" idx="16"/>
          </p:nvPr>
        </p:nvSpPr>
        <p:spPr>
          <a:xfrm>
            <a:off x="479424" y="4815841"/>
            <a:ext cx="5303520" cy="1280160"/>
          </a:xfrm>
        </p:spPr>
        <p:txBody>
          <a:bodyPr/>
          <a:lstStyle>
            <a:lvl1pPr>
              <a:spcBef>
                <a:spcPts val="200"/>
              </a:spcBef>
              <a:spcAft>
                <a:spcPts val="200"/>
              </a:spcAft>
              <a:defRPr sz="1600"/>
            </a:lvl1pPr>
            <a:lvl2pPr>
              <a:spcBef>
                <a:spcPts val="200"/>
              </a:spcBef>
              <a:spcAft>
                <a:spcPts val="200"/>
              </a:spcAft>
              <a:defRPr sz="1400"/>
            </a:lvl2pPr>
            <a:lvl3pPr>
              <a:spcBef>
                <a:spcPts val="200"/>
              </a:spcBef>
              <a:spcAft>
                <a:spcPts val="200"/>
              </a:spcAft>
              <a:defRPr sz="1400"/>
            </a:lvl3pPr>
            <a:lvl4pPr>
              <a:spcBef>
                <a:spcPts val="200"/>
              </a:spcBef>
              <a:spcAft>
                <a:spcPts val="200"/>
              </a:spcAft>
              <a:defRPr sz="1400"/>
            </a:lvl4pPr>
            <a:lvl5pPr>
              <a:spcBef>
                <a:spcPts val="200"/>
              </a:spcBef>
              <a:spcAft>
                <a:spcPts val="200"/>
              </a:spcAft>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59680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632" y="402336"/>
            <a:ext cx="11228832" cy="1051560"/>
          </a:xfrm>
        </p:spPr>
        <p:txBody>
          <a:bodyPr anchor="t">
            <a:noAutofit/>
          </a:bodyPr>
          <a:lstStyle>
            <a:lvl1pPr algn="l" defTabSz="914400" rtl="0" eaLnBrk="1" latinLnBrk="0" hangingPunct="1">
              <a:lnSpc>
                <a:spcPct val="100000"/>
              </a:lnSpc>
              <a:spcBef>
                <a:spcPct val="0"/>
              </a:spcBef>
              <a:buNone/>
              <a:defRPr lang="en-US" sz="4000" kern="1200" baseline="0" dirty="0">
                <a:solidFill>
                  <a:srgbClr val="1A237E"/>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409944" y="2011680"/>
            <a:ext cx="5303520" cy="4102609"/>
          </a:xfrm>
          <a:solidFill>
            <a:schemeClr val="bg1">
              <a:lumMod val="75000"/>
            </a:schemeClr>
          </a:solidFill>
        </p:spPr>
        <p:txBody>
          <a:bodyPr vert="horz" lIns="0" tIns="45720" rIns="0" bIns="45720" rtlCol="0" anchor="ctr">
            <a:normAutofit/>
          </a:bodyPr>
          <a:lstStyle>
            <a:lvl1pPr>
              <a:defRPr lang="en-US"/>
            </a:lvl1pPr>
          </a:lstStyle>
          <a:p>
            <a:pPr lvl="0" algn="ctr"/>
            <a:r>
              <a:rPr lang="en-US" smtClean="0"/>
              <a:t>Click icon to add picture</a:t>
            </a:r>
            <a:endParaRPr lang="en-US"/>
          </a:p>
        </p:txBody>
      </p:sp>
      <p:sp>
        <p:nvSpPr>
          <p:cNvPr id="8" name="Rectangle 7"/>
          <p:cNvSpPr/>
          <p:nvPr/>
        </p:nvSpPr>
        <p:spPr>
          <a:xfrm>
            <a:off x="479424" y="3437629"/>
            <a:ext cx="5303520" cy="1224781"/>
          </a:xfrm>
          <a:prstGeom prst="rect">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chemeClr val="accent5"/>
              </a:solidFill>
              <a:effectLst/>
              <a:uFillTx/>
              <a:latin typeface="Calibri"/>
              <a:ea typeface="Calibri"/>
              <a:cs typeface="Calibri"/>
              <a:sym typeface="Calibri"/>
            </a:endParaRPr>
          </a:p>
        </p:txBody>
      </p:sp>
      <p:grpSp>
        <p:nvGrpSpPr>
          <p:cNvPr id="9" name="Group 8"/>
          <p:cNvGrpSpPr/>
          <p:nvPr/>
        </p:nvGrpSpPr>
        <p:grpSpPr>
          <a:xfrm>
            <a:off x="569331" y="3554208"/>
            <a:ext cx="231727" cy="214313"/>
            <a:chOff x="5201301" y="4526174"/>
            <a:chExt cx="231727" cy="214313"/>
          </a:xfrm>
          <a:solidFill>
            <a:schemeClr val="tx1"/>
          </a:solidFill>
        </p:grpSpPr>
        <p:sp>
          <p:nvSpPr>
            <p:cNvPr id="10" name="Freeform 9"/>
            <p:cNvSpPr/>
            <p:nvPr/>
          </p:nvSpPr>
          <p:spPr>
            <a:xfrm>
              <a:off x="5201301" y="4526174"/>
              <a:ext cx="93316" cy="214313"/>
            </a:xfrm>
            <a:custGeom>
              <a:avLst/>
              <a:gdLst/>
              <a:ahLst/>
              <a:cxnLst/>
              <a:rect l="l" t="t" r="r" b="b"/>
              <a:pathLst>
                <a:path w="93316" h="214313">
                  <a:moveTo>
                    <a:pt x="73670" y="0"/>
                  </a:moveTo>
                  <a:lnTo>
                    <a:pt x="93316" y="31254"/>
                  </a:lnTo>
                  <a:cubicBezTo>
                    <a:pt x="76945" y="38100"/>
                    <a:pt x="64890" y="48295"/>
                    <a:pt x="57150" y="61838"/>
                  </a:cubicBezTo>
                  <a:cubicBezTo>
                    <a:pt x="49411" y="75381"/>
                    <a:pt x="45095" y="95101"/>
                    <a:pt x="44202" y="120997"/>
                  </a:cubicBezTo>
                  <a:lnTo>
                    <a:pt x="86172" y="120997"/>
                  </a:lnTo>
                  <a:lnTo>
                    <a:pt x="86172" y="214313"/>
                  </a:lnTo>
                  <a:lnTo>
                    <a:pt x="0" y="214313"/>
                  </a:lnTo>
                  <a:lnTo>
                    <a:pt x="0" y="140643"/>
                  </a:lnTo>
                  <a:cubicBezTo>
                    <a:pt x="0" y="100757"/>
                    <a:pt x="4763" y="71884"/>
                    <a:pt x="14288" y="54025"/>
                  </a:cubicBezTo>
                  <a:cubicBezTo>
                    <a:pt x="26790" y="30212"/>
                    <a:pt x="46584" y="12204"/>
                    <a:pt x="736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339713" y="4526174"/>
              <a:ext cx="93315" cy="214313"/>
            </a:xfrm>
            <a:custGeom>
              <a:avLst/>
              <a:gdLst/>
              <a:ahLst/>
              <a:cxnLst/>
              <a:rect l="l" t="t" r="r" b="b"/>
              <a:pathLst>
                <a:path w="93315" h="214313">
                  <a:moveTo>
                    <a:pt x="73670" y="0"/>
                  </a:moveTo>
                  <a:lnTo>
                    <a:pt x="93315" y="31254"/>
                  </a:lnTo>
                  <a:cubicBezTo>
                    <a:pt x="76944" y="38100"/>
                    <a:pt x="64889" y="48295"/>
                    <a:pt x="57150" y="61838"/>
                  </a:cubicBezTo>
                  <a:cubicBezTo>
                    <a:pt x="49411" y="75381"/>
                    <a:pt x="45095" y="95101"/>
                    <a:pt x="44202" y="120997"/>
                  </a:cubicBezTo>
                  <a:lnTo>
                    <a:pt x="86171" y="120997"/>
                  </a:lnTo>
                  <a:lnTo>
                    <a:pt x="86171" y="214313"/>
                  </a:lnTo>
                  <a:lnTo>
                    <a:pt x="0" y="214313"/>
                  </a:lnTo>
                  <a:lnTo>
                    <a:pt x="0" y="140643"/>
                  </a:lnTo>
                  <a:cubicBezTo>
                    <a:pt x="0" y="100757"/>
                    <a:pt x="4762" y="71884"/>
                    <a:pt x="14287" y="54025"/>
                  </a:cubicBezTo>
                  <a:cubicBezTo>
                    <a:pt x="26789" y="30212"/>
                    <a:pt x="46583" y="12204"/>
                    <a:pt x="736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Placeholder 3"/>
          <p:cNvSpPr>
            <a:spLocks noGrp="1"/>
          </p:cNvSpPr>
          <p:nvPr>
            <p:ph type="body" sz="half" idx="2"/>
          </p:nvPr>
        </p:nvSpPr>
        <p:spPr>
          <a:xfrm>
            <a:off x="868679" y="3582490"/>
            <a:ext cx="4570095" cy="884736"/>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3" name="Text Placeholder 12"/>
          <p:cNvSpPr>
            <a:spLocks noGrp="1"/>
          </p:cNvSpPr>
          <p:nvPr>
            <p:ph type="body" sz="quarter" idx="14"/>
          </p:nvPr>
        </p:nvSpPr>
        <p:spPr>
          <a:xfrm>
            <a:off x="484632" y="2011680"/>
            <a:ext cx="5303520" cy="1280160"/>
          </a:xfrm>
        </p:spPr>
        <p:txBody>
          <a:bodyPr/>
          <a:lstStyle>
            <a:lvl1pPr>
              <a:spcBef>
                <a:spcPts val="200"/>
              </a:spcBef>
              <a:spcAft>
                <a:spcPts val="200"/>
              </a:spcAft>
              <a:defRPr sz="1600"/>
            </a:lvl1pPr>
            <a:lvl2pPr>
              <a:spcBef>
                <a:spcPts val="200"/>
              </a:spcBef>
              <a:spcAft>
                <a:spcPts val="200"/>
              </a:spcAft>
              <a:defRPr sz="1400"/>
            </a:lvl2pPr>
            <a:lvl3pPr>
              <a:spcBef>
                <a:spcPts val="200"/>
              </a:spcBef>
              <a:spcAft>
                <a:spcPts val="200"/>
              </a:spcAft>
              <a:defRPr sz="1400"/>
            </a:lvl3pPr>
            <a:lvl4pPr>
              <a:spcBef>
                <a:spcPts val="200"/>
              </a:spcBef>
              <a:spcAft>
                <a:spcPts val="200"/>
              </a:spcAft>
              <a:defRPr sz="1400"/>
            </a:lvl4pPr>
            <a:lvl5pPr>
              <a:spcBef>
                <a:spcPts val="200"/>
              </a:spcBef>
              <a:spcAft>
                <a:spcPts val="200"/>
              </a:spcAft>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4" name="Text Placeholder 12"/>
          <p:cNvSpPr>
            <a:spLocks noGrp="1"/>
          </p:cNvSpPr>
          <p:nvPr>
            <p:ph type="body" sz="quarter" idx="16"/>
          </p:nvPr>
        </p:nvSpPr>
        <p:spPr>
          <a:xfrm>
            <a:off x="479424" y="4815841"/>
            <a:ext cx="5303520" cy="1280160"/>
          </a:xfrm>
        </p:spPr>
        <p:txBody>
          <a:bodyPr/>
          <a:lstStyle>
            <a:lvl1pPr>
              <a:spcBef>
                <a:spcPts val="200"/>
              </a:spcBef>
              <a:spcAft>
                <a:spcPts val="200"/>
              </a:spcAft>
              <a:defRPr sz="1600"/>
            </a:lvl1pPr>
            <a:lvl2pPr>
              <a:spcBef>
                <a:spcPts val="200"/>
              </a:spcBef>
              <a:spcAft>
                <a:spcPts val="200"/>
              </a:spcAft>
              <a:defRPr sz="1400"/>
            </a:lvl2pPr>
            <a:lvl3pPr>
              <a:spcBef>
                <a:spcPts val="200"/>
              </a:spcBef>
              <a:spcAft>
                <a:spcPts val="200"/>
              </a:spcAft>
              <a:defRPr sz="1400"/>
            </a:lvl3pPr>
            <a:lvl4pPr>
              <a:spcBef>
                <a:spcPts val="200"/>
              </a:spcBef>
              <a:spcAft>
                <a:spcPts val="200"/>
              </a:spcAft>
              <a:defRPr sz="1400"/>
            </a:lvl4pPr>
            <a:lvl5pPr>
              <a:spcBef>
                <a:spcPts val="200"/>
              </a:spcBef>
              <a:spcAft>
                <a:spcPts val="200"/>
              </a:spcAft>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grpSp>
        <p:nvGrpSpPr>
          <p:cNvPr id="15" name="Group 14"/>
          <p:cNvGrpSpPr/>
          <p:nvPr/>
        </p:nvGrpSpPr>
        <p:grpSpPr>
          <a:xfrm flipH="1" flipV="1">
            <a:off x="5472112" y="4354830"/>
            <a:ext cx="231727" cy="214313"/>
            <a:chOff x="5201301" y="4526174"/>
            <a:chExt cx="231727" cy="214313"/>
          </a:xfrm>
          <a:solidFill>
            <a:schemeClr val="tx1"/>
          </a:solidFill>
        </p:grpSpPr>
        <p:sp>
          <p:nvSpPr>
            <p:cNvPr id="16" name="Freeform 15"/>
            <p:cNvSpPr/>
            <p:nvPr/>
          </p:nvSpPr>
          <p:spPr>
            <a:xfrm>
              <a:off x="5201301" y="4526174"/>
              <a:ext cx="93316" cy="214313"/>
            </a:xfrm>
            <a:custGeom>
              <a:avLst/>
              <a:gdLst/>
              <a:ahLst/>
              <a:cxnLst/>
              <a:rect l="l" t="t" r="r" b="b"/>
              <a:pathLst>
                <a:path w="93316" h="214313">
                  <a:moveTo>
                    <a:pt x="73670" y="0"/>
                  </a:moveTo>
                  <a:lnTo>
                    <a:pt x="93316" y="31254"/>
                  </a:lnTo>
                  <a:cubicBezTo>
                    <a:pt x="76945" y="38100"/>
                    <a:pt x="64890" y="48295"/>
                    <a:pt x="57150" y="61838"/>
                  </a:cubicBezTo>
                  <a:cubicBezTo>
                    <a:pt x="49411" y="75381"/>
                    <a:pt x="45095" y="95101"/>
                    <a:pt x="44202" y="120997"/>
                  </a:cubicBezTo>
                  <a:lnTo>
                    <a:pt x="86172" y="120997"/>
                  </a:lnTo>
                  <a:lnTo>
                    <a:pt x="86172" y="214313"/>
                  </a:lnTo>
                  <a:lnTo>
                    <a:pt x="0" y="214313"/>
                  </a:lnTo>
                  <a:lnTo>
                    <a:pt x="0" y="140643"/>
                  </a:lnTo>
                  <a:cubicBezTo>
                    <a:pt x="0" y="100757"/>
                    <a:pt x="4763" y="71884"/>
                    <a:pt x="14288" y="54025"/>
                  </a:cubicBezTo>
                  <a:cubicBezTo>
                    <a:pt x="26790" y="30212"/>
                    <a:pt x="46584" y="12204"/>
                    <a:pt x="736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339713" y="4526174"/>
              <a:ext cx="93315" cy="214313"/>
            </a:xfrm>
            <a:custGeom>
              <a:avLst/>
              <a:gdLst/>
              <a:ahLst/>
              <a:cxnLst/>
              <a:rect l="l" t="t" r="r" b="b"/>
              <a:pathLst>
                <a:path w="93315" h="214313">
                  <a:moveTo>
                    <a:pt x="73670" y="0"/>
                  </a:moveTo>
                  <a:lnTo>
                    <a:pt x="93315" y="31254"/>
                  </a:lnTo>
                  <a:cubicBezTo>
                    <a:pt x="76944" y="38100"/>
                    <a:pt x="64889" y="48295"/>
                    <a:pt x="57150" y="61838"/>
                  </a:cubicBezTo>
                  <a:cubicBezTo>
                    <a:pt x="49411" y="75381"/>
                    <a:pt x="45095" y="95101"/>
                    <a:pt x="44202" y="120997"/>
                  </a:cubicBezTo>
                  <a:lnTo>
                    <a:pt x="86171" y="120997"/>
                  </a:lnTo>
                  <a:lnTo>
                    <a:pt x="86171" y="214313"/>
                  </a:lnTo>
                  <a:lnTo>
                    <a:pt x="0" y="214313"/>
                  </a:lnTo>
                  <a:lnTo>
                    <a:pt x="0" y="140643"/>
                  </a:lnTo>
                  <a:cubicBezTo>
                    <a:pt x="0" y="100757"/>
                    <a:pt x="4762" y="71884"/>
                    <a:pt x="14287" y="54025"/>
                  </a:cubicBezTo>
                  <a:cubicBezTo>
                    <a:pt x="26789" y="30212"/>
                    <a:pt x="46583" y="12204"/>
                    <a:pt x="736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7"/>
          <p:cNvSpPr>
            <a:spLocks noGrp="1"/>
          </p:cNvSpPr>
          <p:nvPr>
            <p:ph type="body" sz="quarter" idx="13"/>
          </p:nvPr>
        </p:nvSpPr>
        <p:spPr>
          <a:xfrm>
            <a:off x="484632" y="1438275"/>
            <a:ext cx="11228832" cy="377825"/>
          </a:xfrm>
        </p:spPr>
        <p:txBody>
          <a:bodyPr anchor="b"/>
          <a:lstStyle>
            <a:lvl1pPr>
              <a:defRPr>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2385149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2327" y="403225"/>
            <a:ext cx="11228832" cy="105156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2327" y="2336799"/>
            <a:ext cx="11228832" cy="1366521"/>
          </a:xfrm>
          <a:noFill/>
        </p:spPr>
        <p:txBody>
          <a:bodyPr vert="horz" lIns="0">
            <a:noAutofit/>
          </a:bodyPr>
          <a:lstStyle>
            <a:lvl1pPr>
              <a:spcBef>
                <a:spcPts val="200"/>
              </a:spcBef>
              <a:spcAft>
                <a:spcPts val="200"/>
              </a:spcAft>
              <a:defRPr sz="1400">
                <a:solidFill>
                  <a:schemeClr val="tx1"/>
                </a:solidFill>
              </a:defRPr>
            </a:lvl1pPr>
            <a:lvl2pPr>
              <a:spcBef>
                <a:spcPts val="200"/>
              </a:spcBef>
              <a:spcAft>
                <a:spcPts val="200"/>
              </a:spcAft>
              <a:defRPr sz="1400">
                <a:solidFill>
                  <a:schemeClr val="tx1"/>
                </a:solidFill>
              </a:defRPr>
            </a:lvl2pPr>
            <a:lvl3pPr>
              <a:spcBef>
                <a:spcPts val="200"/>
              </a:spcBef>
              <a:spcAft>
                <a:spcPts val="200"/>
              </a:spcAft>
              <a:defRPr sz="1400">
                <a:solidFill>
                  <a:schemeClr val="tx1"/>
                </a:solidFill>
              </a:defRPr>
            </a:lvl3pPr>
            <a:lvl4pPr>
              <a:spcBef>
                <a:spcPts val="200"/>
              </a:spcBef>
              <a:spcAft>
                <a:spcPts val="200"/>
              </a:spcAft>
              <a:defRPr sz="1200"/>
            </a:lvl4pPr>
            <a:lvl5pPr>
              <a:spcBef>
                <a:spcPts val="200"/>
              </a:spcBef>
              <a:spcAft>
                <a:spcPts val="200"/>
              </a:spcAft>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7"/>
          <p:cNvSpPr>
            <a:spLocks noGrp="1"/>
          </p:cNvSpPr>
          <p:nvPr>
            <p:ph type="body" sz="quarter" idx="15"/>
          </p:nvPr>
        </p:nvSpPr>
        <p:spPr>
          <a:xfrm>
            <a:off x="484632" y="1438275"/>
            <a:ext cx="11228832" cy="377825"/>
          </a:xfrm>
        </p:spPr>
        <p:txBody>
          <a:bodyPr anchor="b"/>
          <a:lstStyle>
            <a:lvl1pPr>
              <a:defRPr>
                <a:solidFill>
                  <a:schemeClr val="tx2"/>
                </a:solidFill>
              </a:defRPr>
            </a:lvl1pPr>
          </a:lstStyle>
          <a:p>
            <a:pPr lvl="0"/>
            <a:r>
              <a:rPr lang="en-US" smtClean="0"/>
              <a:t>Edit Master text styles</a:t>
            </a:r>
          </a:p>
        </p:txBody>
      </p:sp>
      <p:sp>
        <p:nvSpPr>
          <p:cNvPr id="5" name="Text Placeholder 4"/>
          <p:cNvSpPr>
            <a:spLocks noGrp="1"/>
          </p:cNvSpPr>
          <p:nvPr>
            <p:ph type="body" sz="quarter" idx="16"/>
          </p:nvPr>
        </p:nvSpPr>
        <p:spPr>
          <a:xfrm>
            <a:off x="482327" y="2011680"/>
            <a:ext cx="11228832" cy="320040"/>
          </a:xfrm>
          <a:noFill/>
        </p:spPr>
        <p:txBody>
          <a:bodyPr lIns="0">
            <a:noAutofit/>
          </a:bodyPr>
          <a:lstStyle>
            <a:lvl1pPr>
              <a:defRPr sz="1600" b="1" baseline="0">
                <a:solidFill>
                  <a:schemeClr val="accent1"/>
                </a:solidFill>
              </a:defRPr>
            </a:lvl1pPr>
            <a:lvl2pPr>
              <a:defRPr sz="1200"/>
            </a:lvl2pPr>
            <a:lvl3pPr>
              <a:defRPr sz="1200"/>
            </a:lvl3pPr>
            <a:lvl4pPr>
              <a:defRPr sz="1200"/>
            </a:lvl4pPr>
            <a:lvl5pPr>
              <a:defRPr sz="1200"/>
            </a:lvl5pPr>
          </a:lstStyle>
          <a:p>
            <a:pPr lvl="0"/>
            <a:r>
              <a:rPr lang="en-US" smtClean="0"/>
              <a:t>Edit Master text styles</a:t>
            </a:r>
          </a:p>
        </p:txBody>
      </p:sp>
      <p:sp>
        <p:nvSpPr>
          <p:cNvPr id="22" name="Vertical Text Placeholder 2"/>
          <p:cNvSpPr>
            <a:spLocks noGrp="1"/>
          </p:cNvSpPr>
          <p:nvPr>
            <p:ph type="body" orient="vert" idx="17"/>
          </p:nvPr>
        </p:nvSpPr>
        <p:spPr>
          <a:xfrm>
            <a:off x="482327" y="4241799"/>
            <a:ext cx="11228832" cy="1366521"/>
          </a:xfrm>
          <a:noFill/>
        </p:spPr>
        <p:txBody>
          <a:bodyPr vert="horz" lIns="0">
            <a:noAutofit/>
          </a:bodyPr>
          <a:lstStyle>
            <a:lvl1pPr>
              <a:spcBef>
                <a:spcPts val="200"/>
              </a:spcBef>
              <a:spcAft>
                <a:spcPts val="200"/>
              </a:spcAft>
              <a:defRPr sz="1400">
                <a:solidFill>
                  <a:schemeClr val="tx1"/>
                </a:solidFill>
              </a:defRPr>
            </a:lvl1pPr>
            <a:lvl2pPr>
              <a:spcBef>
                <a:spcPts val="200"/>
              </a:spcBef>
              <a:spcAft>
                <a:spcPts val="200"/>
              </a:spcAft>
              <a:defRPr sz="1400">
                <a:solidFill>
                  <a:schemeClr val="tx1"/>
                </a:solidFill>
              </a:defRPr>
            </a:lvl2pPr>
            <a:lvl3pPr>
              <a:spcBef>
                <a:spcPts val="200"/>
              </a:spcBef>
              <a:spcAft>
                <a:spcPts val="200"/>
              </a:spcAft>
              <a:defRPr sz="1400">
                <a:solidFill>
                  <a:schemeClr val="tx1"/>
                </a:solidFill>
              </a:defRPr>
            </a:lvl3pPr>
            <a:lvl4pPr>
              <a:spcBef>
                <a:spcPts val="200"/>
              </a:spcBef>
              <a:spcAft>
                <a:spcPts val="200"/>
              </a:spcAft>
              <a:defRPr sz="1200"/>
            </a:lvl4pPr>
            <a:lvl5pPr>
              <a:spcBef>
                <a:spcPts val="200"/>
              </a:spcBef>
              <a:spcAft>
                <a:spcPts val="200"/>
              </a:spcAft>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4"/>
          <p:cNvSpPr>
            <a:spLocks noGrp="1"/>
          </p:cNvSpPr>
          <p:nvPr>
            <p:ph type="body" sz="quarter" idx="18"/>
          </p:nvPr>
        </p:nvSpPr>
        <p:spPr>
          <a:xfrm>
            <a:off x="482327" y="3894138"/>
            <a:ext cx="11228832" cy="320040"/>
          </a:xfrm>
          <a:noFill/>
        </p:spPr>
        <p:txBody>
          <a:bodyPr lIns="0">
            <a:noAutofit/>
          </a:bodyPr>
          <a:lstStyle>
            <a:lvl1pPr>
              <a:defRPr sz="1600" b="1" baseline="0">
                <a:solidFill>
                  <a:schemeClr val="accent1"/>
                </a:solidFill>
              </a:defRPr>
            </a:lvl1pPr>
            <a:lvl2pPr>
              <a:defRPr sz="1200"/>
            </a:lvl2pPr>
            <a:lvl3pPr>
              <a:defRPr sz="1200"/>
            </a:lvl3pPr>
            <a:lvl4pPr>
              <a:defRPr sz="1200"/>
            </a:lvl4pPr>
            <a:lvl5pPr>
              <a:defRPr sz="1200"/>
            </a:lvl5pPr>
          </a:lstStyle>
          <a:p>
            <a:pPr lvl="0"/>
            <a:r>
              <a:rPr lang="en-US" smtClean="0"/>
              <a:t>Edit Master text styles</a:t>
            </a:r>
          </a:p>
        </p:txBody>
      </p:sp>
    </p:spTree>
    <p:extLst>
      <p:ext uri="{BB962C8B-B14F-4D97-AF65-F5344CB8AC3E}">
        <p14:creationId xmlns:p14="http://schemas.microsoft.com/office/powerpoint/2010/main" val="2877533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2327" y="403225"/>
            <a:ext cx="11228832" cy="105156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2327" y="2336799"/>
            <a:ext cx="11228832" cy="992425"/>
          </a:xfrm>
          <a:noFill/>
        </p:spPr>
        <p:txBody>
          <a:bodyPr vert="horz" lIns="0">
            <a:noAutofit/>
          </a:bodyPr>
          <a:lstStyle>
            <a:lvl1pPr>
              <a:spcBef>
                <a:spcPts val="200"/>
              </a:spcBef>
              <a:spcAft>
                <a:spcPts val="200"/>
              </a:spcAft>
              <a:defRPr sz="1400">
                <a:solidFill>
                  <a:schemeClr val="tx1"/>
                </a:solidFill>
              </a:defRPr>
            </a:lvl1pPr>
            <a:lvl2pPr>
              <a:spcBef>
                <a:spcPts val="200"/>
              </a:spcBef>
              <a:spcAft>
                <a:spcPts val="200"/>
              </a:spcAft>
              <a:defRPr sz="1400">
                <a:solidFill>
                  <a:schemeClr val="tx1"/>
                </a:solidFill>
              </a:defRPr>
            </a:lvl2pPr>
            <a:lvl3pPr>
              <a:spcBef>
                <a:spcPts val="200"/>
              </a:spcBef>
              <a:spcAft>
                <a:spcPts val="200"/>
              </a:spcAft>
              <a:defRPr sz="1400">
                <a:solidFill>
                  <a:schemeClr val="tx1"/>
                </a:solidFill>
              </a:defRPr>
            </a:lvl3pPr>
            <a:lvl4pPr>
              <a:spcBef>
                <a:spcPts val="200"/>
              </a:spcBef>
              <a:spcAft>
                <a:spcPts val="200"/>
              </a:spcAft>
              <a:defRPr sz="1200"/>
            </a:lvl4pPr>
            <a:lvl5pPr>
              <a:spcBef>
                <a:spcPts val="200"/>
              </a:spcBef>
              <a:spcAft>
                <a:spcPts val="200"/>
              </a:spcAft>
              <a:defRPr sz="1200"/>
            </a:lvl5pPr>
          </a:lstStyle>
          <a:p>
            <a:pPr lvl="0"/>
            <a:r>
              <a:rPr lang="en-US" smtClean="0"/>
              <a:t>Edit Master text styles</a:t>
            </a:r>
          </a:p>
          <a:p>
            <a:pPr lvl="1"/>
            <a:r>
              <a:rPr lang="en-US" smtClean="0"/>
              <a:t>Second level</a:t>
            </a:r>
          </a:p>
          <a:p>
            <a:pPr lvl="2"/>
            <a:r>
              <a:rPr lang="en-US" smtClean="0"/>
              <a:t>Third level</a:t>
            </a:r>
          </a:p>
        </p:txBody>
      </p:sp>
      <p:sp>
        <p:nvSpPr>
          <p:cNvPr id="11" name="Text Placeholder 7"/>
          <p:cNvSpPr>
            <a:spLocks noGrp="1"/>
          </p:cNvSpPr>
          <p:nvPr>
            <p:ph type="body" sz="quarter" idx="15"/>
          </p:nvPr>
        </p:nvSpPr>
        <p:spPr>
          <a:xfrm>
            <a:off x="484632" y="1438275"/>
            <a:ext cx="11228832" cy="377825"/>
          </a:xfrm>
        </p:spPr>
        <p:txBody>
          <a:bodyPr anchor="b"/>
          <a:lstStyle>
            <a:lvl1pPr>
              <a:defRPr>
                <a:solidFill>
                  <a:schemeClr val="tx2"/>
                </a:solidFill>
              </a:defRPr>
            </a:lvl1pPr>
          </a:lstStyle>
          <a:p>
            <a:pPr lvl="0"/>
            <a:r>
              <a:rPr lang="en-US" smtClean="0"/>
              <a:t>Edit Master text styles</a:t>
            </a:r>
          </a:p>
        </p:txBody>
      </p:sp>
      <p:sp>
        <p:nvSpPr>
          <p:cNvPr id="5" name="Text Placeholder 4"/>
          <p:cNvSpPr>
            <a:spLocks noGrp="1"/>
          </p:cNvSpPr>
          <p:nvPr>
            <p:ph type="body" sz="quarter" idx="16"/>
          </p:nvPr>
        </p:nvSpPr>
        <p:spPr>
          <a:xfrm>
            <a:off x="482327" y="2011680"/>
            <a:ext cx="11228832" cy="320040"/>
          </a:xfrm>
          <a:noFill/>
        </p:spPr>
        <p:txBody>
          <a:bodyPr lIns="0">
            <a:noAutofit/>
          </a:bodyPr>
          <a:lstStyle>
            <a:lvl1pPr>
              <a:defRPr sz="1600" b="1" baseline="0">
                <a:solidFill>
                  <a:schemeClr val="accent1"/>
                </a:solidFill>
              </a:defRPr>
            </a:lvl1pPr>
            <a:lvl2pPr>
              <a:defRPr sz="1200"/>
            </a:lvl2pPr>
            <a:lvl3pPr>
              <a:defRPr sz="1200"/>
            </a:lvl3pPr>
            <a:lvl4pPr>
              <a:defRPr sz="1200"/>
            </a:lvl4pPr>
            <a:lvl5pPr>
              <a:defRPr sz="1200"/>
            </a:lvl5pPr>
          </a:lstStyle>
          <a:p>
            <a:pPr lvl="0"/>
            <a:r>
              <a:rPr lang="en-US" smtClean="0"/>
              <a:t>Edit Master text styles</a:t>
            </a:r>
          </a:p>
        </p:txBody>
      </p:sp>
      <p:sp>
        <p:nvSpPr>
          <p:cNvPr id="12" name="Vertical Text Placeholder 2"/>
          <p:cNvSpPr>
            <a:spLocks noGrp="1"/>
          </p:cNvSpPr>
          <p:nvPr>
            <p:ph type="body" orient="vert" idx="17"/>
          </p:nvPr>
        </p:nvSpPr>
        <p:spPr>
          <a:xfrm>
            <a:off x="482327" y="3733799"/>
            <a:ext cx="11228832" cy="992425"/>
          </a:xfrm>
          <a:noFill/>
        </p:spPr>
        <p:txBody>
          <a:bodyPr vert="horz" lIns="0">
            <a:noAutofit/>
          </a:bodyPr>
          <a:lstStyle>
            <a:lvl1pPr>
              <a:spcBef>
                <a:spcPts val="200"/>
              </a:spcBef>
              <a:spcAft>
                <a:spcPts val="200"/>
              </a:spcAft>
              <a:defRPr sz="1400">
                <a:solidFill>
                  <a:schemeClr val="tx1"/>
                </a:solidFill>
              </a:defRPr>
            </a:lvl1pPr>
            <a:lvl2pPr>
              <a:spcBef>
                <a:spcPts val="200"/>
              </a:spcBef>
              <a:spcAft>
                <a:spcPts val="200"/>
              </a:spcAft>
              <a:defRPr sz="1400">
                <a:solidFill>
                  <a:schemeClr val="tx1"/>
                </a:solidFill>
              </a:defRPr>
            </a:lvl2pPr>
            <a:lvl3pPr>
              <a:spcBef>
                <a:spcPts val="200"/>
              </a:spcBef>
              <a:spcAft>
                <a:spcPts val="200"/>
              </a:spcAft>
              <a:defRPr sz="1400">
                <a:solidFill>
                  <a:schemeClr val="tx1"/>
                </a:solidFill>
              </a:defRPr>
            </a:lvl3pPr>
            <a:lvl4pPr>
              <a:spcBef>
                <a:spcPts val="200"/>
              </a:spcBef>
              <a:spcAft>
                <a:spcPts val="200"/>
              </a:spcAft>
              <a:defRPr sz="1200"/>
            </a:lvl4pPr>
            <a:lvl5pPr>
              <a:spcBef>
                <a:spcPts val="200"/>
              </a:spcBef>
              <a:spcAft>
                <a:spcPts val="200"/>
              </a:spcAft>
              <a:defRPr sz="1200"/>
            </a:lvl5pPr>
          </a:lstStyle>
          <a:p>
            <a:pPr lvl="0"/>
            <a:r>
              <a:rPr lang="en-US" smtClean="0"/>
              <a:t>Edit Master text styles</a:t>
            </a:r>
          </a:p>
          <a:p>
            <a:pPr lvl="1"/>
            <a:r>
              <a:rPr lang="en-US" smtClean="0"/>
              <a:t>Second level</a:t>
            </a:r>
          </a:p>
          <a:p>
            <a:pPr lvl="2"/>
            <a:r>
              <a:rPr lang="en-US" smtClean="0"/>
              <a:t>Third level</a:t>
            </a:r>
          </a:p>
        </p:txBody>
      </p:sp>
      <p:sp>
        <p:nvSpPr>
          <p:cNvPr id="13" name="Text Placeholder 4"/>
          <p:cNvSpPr>
            <a:spLocks noGrp="1"/>
          </p:cNvSpPr>
          <p:nvPr>
            <p:ph type="body" sz="quarter" idx="18"/>
          </p:nvPr>
        </p:nvSpPr>
        <p:spPr>
          <a:xfrm>
            <a:off x="482327" y="3386138"/>
            <a:ext cx="11228832" cy="320040"/>
          </a:xfrm>
          <a:noFill/>
        </p:spPr>
        <p:txBody>
          <a:bodyPr lIns="0">
            <a:noAutofit/>
          </a:bodyPr>
          <a:lstStyle>
            <a:lvl1pPr>
              <a:defRPr sz="1600" b="1" baseline="0">
                <a:solidFill>
                  <a:schemeClr val="accent1"/>
                </a:solidFill>
              </a:defRPr>
            </a:lvl1pPr>
            <a:lvl2pPr>
              <a:defRPr sz="1200"/>
            </a:lvl2pPr>
            <a:lvl3pPr>
              <a:defRPr sz="1200"/>
            </a:lvl3pPr>
            <a:lvl4pPr>
              <a:defRPr sz="1200"/>
            </a:lvl4pPr>
            <a:lvl5pPr>
              <a:defRPr sz="1200"/>
            </a:lvl5pPr>
          </a:lstStyle>
          <a:p>
            <a:pPr lvl="0"/>
            <a:r>
              <a:rPr lang="en-US" smtClean="0"/>
              <a:t>Edit Master text styles</a:t>
            </a:r>
          </a:p>
        </p:txBody>
      </p:sp>
      <p:sp>
        <p:nvSpPr>
          <p:cNvPr id="14" name="Vertical Text Placeholder 2"/>
          <p:cNvSpPr>
            <a:spLocks noGrp="1"/>
          </p:cNvSpPr>
          <p:nvPr>
            <p:ph type="body" orient="vert" idx="19"/>
          </p:nvPr>
        </p:nvSpPr>
        <p:spPr>
          <a:xfrm>
            <a:off x="482327" y="5156199"/>
            <a:ext cx="11228832" cy="992425"/>
          </a:xfrm>
          <a:noFill/>
        </p:spPr>
        <p:txBody>
          <a:bodyPr vert="horz" lIns="0">
            <a:noAutofit/>
          </a:bodyPr>
          <a:lstStyle>
            <a:lvl1pPr>
              <a:spcBef>
                <a:spcPts val="200"/>
              </a:spcBef>
              <a:spcAft>
                <a:spcPts val="200"/>
              </a:spcAft>
              <a:defRPr sz="1400">
                <a:solidFill>
                  <a:schemeClr val="tx1"/>
                </a:solidFill>
              </a:defRPr>
            </a:lvl1pPr>
            <a:lvl2pPr>
              <a:spcBef>
                <a:spcPts val="200"/>
              </a:spcBef>
              <a:spcAft>
                <a:spcPts val="200"/>
              </a:spcAft>
              <a:defRPr sz="1400">
                <a:solidFill>
                  <a:schemeClr val="tx1"/>
                </a:solidFill>
              </a:defRPr>
            </a:lvl2pPr>
            <a:lvl3pPr>
              <a:spcBef>
                <a:spcPts val="200"/>
              </a:spcBef>
              <a:spcAft>
                <a:spcPts val="200"/>
              </a:spcAft>
              <a:defRPr sz="1400">
                <a:solidFill>
                  <a:schemeClr val="tx1"/>
                </a:solidFill>
              </a:defRPr>
            </a:lvl3pPr>
            <a:lvl4pPr>
              <a:spcBef>
                <a:spcPts val="200"/>
              </a:spcBef>
              <a:spcAft>
                <a:spcPts val="200"/>
              </a:spcAft>
              <a:defRPr sz="1200"/>
            </a:lvl4pPr>
            <a:lvl5pPr>
              <a:spcBef>
                <a:spcPts val="200"/>
              </a:spcBef>
              <a:spcAft>
                <a:spcPts val="200"/>
              </a:spcAft>
              <a:defRPr sz="1200"/>
            </a:lvl5pPr>
          </a:lstStyle>
          <a:p>
            <a:pPr lvl="0"/>
            <a:r>
              <a:rPr lang="en-US" smtClean="0"/>
              <a:t>Edit Master text styles</a:t>
            </a:r>
          </a:p>
          <a:p>
            <a:pPr lvl="1"/>
            <a:r>
              <a:rPr lang="en-US" smtClean="0"/>
              <a:t>Second level</a:t>
            </a:r>
          </a:p>
          <a:p>
            <a:pPr lvl="2"/>
            <a:r>
              <a:rPr lang="en-US" smtClean="0"/>
              <a:t>Third level</a:t>
            </a:r>
          </a:p>
        </p:txBody>
      </p:sp>
      <p:sp>
        <p:nvSpPr>
          <p:cNvPr id="15" name="Text Placeholder 4"/>
          <p:cNvSpPr>
            <a:spLocks noGrp="1"/>
          </p:cNvSpPr>
          <p:nvPr>
            <p:ph type="body" sz="quarter" idx="20"/>
          </p:nvPr>
        </p:nvSpPr>
        <p:spPr>
          <a:xfrm>
            <a:off x="482327" y="4808538"/>
            <a:ext cx="11228832" cy="320040"/>
          </a:xfrm>
          <a:noFill/>
        </p:spPr>
        <p:txBody>
          <a:bodyPr lIns="0">
            <a:noAutofit/>
          </a:bodyPr>
          <a:lstStyle>
            <a:lvl1pPr>
              <a:defRPr sz="1600" b="1" baseline="0">
                <a:solidFill>
                  <a:schemeClr val="accent1"/>
                </a:solidFill>
              </a:defRPr>
            </a:lvl1pPr>
            <a:lvl2pPr>
              <a:defRPr sz="1200"/>
            </a:lvl2pPr>
            <a:lvl3pPr>
              <a:defRPr sz="1200"/>
            </a:lvl3pPr>
            <a:lvl4pPr>
              <a:defRPr sz="1200"/>
            </a:lvl4pPr>
            <a:lvl5pPr>
              <a:defRPr sz="1200"/>
            </a:lvl5pPr>
          </a:lstStyle>
          <a:p>
            <a:pPr lvl="0"/>
            <a:r>
              <a:rPr lang="en-US" smtClean="0"/>
              <a:t>Edit Master text styles</a:t>
            </a:r>
          </a:p>
        </p:txBody>
      </p:sp>
    </p:spTree>
    <p:extLst>
      <p:ext uri="{BB962C8B-B14F-4D97-AF65-F5344CB8AC3E}">
        <p14:creationId xmlns:p14="http://schemas.microsoft.com/office/powerpoint/2010/main" val="1103048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2327" y="403225"/>
            <a:ext cx="11228832" cy="105156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1584" y="2011680"/>
            <a:ext cx="3566160" cy="3958035"/>
          </a:xfrm>
        </p:spPr>
        <p:txBody>
          <a:bodyPr vert="horz"/>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4313291" y="2011680"/>
            <a:ext cx="3566160" cy="3967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4"/>
          </p:nvPr>
        </p:nvSpPr>
        <p:spPr>
          <a:xfrm>
            <a:off x="8144999" y="2011680"/>
            <a:ext cx="3566160" cy="3967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7"/>
          <p:cNvSpPr>
            <a:spLocks noGrp="1"/>
          </p:cNvSpPr>
          <p:nvPr>
            <p:ph type="body" sz="quarter" idx="15"/>
          </p:nvPr>
        </p:nvSpPr>
        <p:spPr>
          <a:xfrm>
            <a:off x="484632" y="1438275"/>
            <a:ext cx="11228832" cy="377825"/>
          </a:xfrm>
        </p:spPr>
        <p:txBody>
          <a:bodyPr anchor="b"/>
          <a:lstStyle>
            <a:lvl1pPr>
              <a:defRPr>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3642987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2327" y="403225"/>
            <a:ext cx="11228832" cy="105156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2327" y="2336799"/>
            <a:ext cx="5303520" cy="992425"/>
          </a:xfrm>
          <a:noFill/>
        </p:spPr>
        <p:txBody>
          <a:bodyPr vert="horz" lIns="0">
            <a:noAutofit/>
          </a:bodyPr>
          <a:lstStyle>
            <a:lvl1pPr>
              <a:spcBef>
                <a:spcPts val="200"/>
              </a:spcBef>
              <a:spcAft>
                <a:spcPts val="200"/>
              </a:spcAft>
              <a:defRPr sz="1400">
                <a:solidFill>
                  <a:schemeClr val="tx1"/>
                </a:solidFill>
              </a:defRPr>
            </a:lvl1pPr>
            <a:lvl2pPr>
              <a:spcBef>
                <a:spcPts val="200"/>
              </a:spcBef>
              <a:spcAft>
                <a:spcPts val="200"/>
              </a:spcAft>
              <a:defRPr sz="1400">
                <a:solidFill>
                  <a:schemeClr val="tx1"/>
                </a:solidFill>
              </a:defRPr>
            </a:lvl2pPr>
            <a:lvl3pPr>
              <a:spcBef>
                <a:spcPts val="200"/>
              </a:spcBef>
              <a:spcAft>
                <a:spcPts val="200"/>
              </a:spcAft>
              <a:defRPr sz="1400">
                <a:solidFill>
                  <a:schemeClr val="tx1"/>
                </a:solidFill>
              </a:defRPr>
            </a:lvl3pPr>
            <a:lvl4pPr>
              <a:spcBef>
                <a:spcPts val="200"/>
              </a:spcBef>
              <a:spcAft>
                <a:spcPts val="200"/>
              </a:spcAft>
              <a:defRPr sz="1200"/>
            </a:lvl4pPr>
            <a:lvl5pPr>
              <a:spcBef>
                <a:spcPts val="200"/>
              </a:spcBef>
              <a:spcAft>
                <a:spcPts val="200"/>
              </a:spcAft>
              <a:defRPr sz="1200"/>
            </a:lvl5pPr>
          </a:lstStyle>
          <a:p>
            <a:pPr lvl="0"/>
            <a:r>
              <a:rPr lang="en-US" smtClean="0"/>
              <a:t>Edit Master text styles</a:t>
            </a:r>
          </a:p>
          <a:p>
            <a:pPr lvl="1"/>
            <a:r>
              <a:rPr lang="en-US" smtClean="0"/>
              <a:t>Second level</a:t>
            </a:r>
          </a:p>
          <a:p>
            <a:pPr lvl="2"/>
            <a:r>
              <a:rPr lang="en-US" smtClean="0"/>
              <a:t>Third level</a:t>
            </a:r>
          </a:p>
        </p:txBody>
      </p:sp>
      <p:sp>
        <p:nvSpPr>
          <p:cNvPr id="11" name="Text Placeholder 7"/>
          <p:cNvSpPr>
            <a:spLocks noGrp="1"/>
          </p:cNvSpPr>
          <p:nvPr>
            <p:ph type="body" sz="quarter" idx="15"/>
          </p:nvPr>
        </p:nvSpPr>
        <p:spPr>
          <a:xfrm>
            <a:off x="484632" y="1438275"/>
            <a:ext cx="11228832" cy="377825"/>
          </a:xfrm>
        </p:spPr>
        <p:txBody>
          <a:bodyPr anchor="b"/>
          <a:lstStyle>
            <a:lvl1pPr>
              <a:defRPr>
                <a:solidFill>
                  <a:schemeClr val="tx2"/>
                </a:solidFill>
              </a:defRPr>
            </a:lvl1pPr>
          </a:lstStyle>
          <a:p>
            <a:pPr lvl="0"/>
            <a:r>
              <a:rPr lang="en-US" smtClean="0"/>
              <a:t>Edit Master text styles</a:t>
            </a:r>
          </a:p>
        </p:txBody>
      </p:sp>
      <p:sp>
        <p:nvSpPr>
          <p:cNvPr id="5" name="Text Placeholder 4"/>
          <p:cNvSpPr>
            <a:spLocks noGrp="1"/>
          </p:cNvSpPr>
          <p:nvPr>
            <p:ph type="body" sz="quarter" idx="16"/>
          </p:nvPr>
        </p:nvSpPr>
        <p:spPr>
          <a:xfrm>
            <a:off x="482327" y="1989138"/>
            <a:ext cx="5303520" cy="320040"/>
          </a:xfrm>
          <a:noFill/>
        </p:spPr>
        <p:txBody>
          <a:bodyPr lIns="0">
            <a:noAutofit/>
          </a:bodyPr>
          <a:lstStyle>
            <a:lvl1pPr>
              <a:defRPr sz="1600" b="1" baseline="0">
                <a:solidFill>
                  <a:schemeClr val="accent1"/>
                </a:solidFill>
              </a:defRPr>
            </a:lvl1pPr>
            <a:lvl2pPr>
              <a:defRPr sz="1200"/>
            </a:lvl2pPr>
            <a:lvl3pPr>
              <a:defRPr sz="1200"/>
            </a:lvl3pPr>
            <a:lvl4pPr>
              <a:defRPr sz="1200"/>
            </a:lvl4pPr>
            <a:lvl5pPr>
              <a:defRPr sz="1200"/>
            </a:lvl5pPr>
          </a:lstStyle>
          <a:p>
            <a:pPr lvl="0"/>
            <a:r>
              <a:rPr lang="en-US" smtClean="0"/>
              <a:t>Edit Master text styles</a:t>
            </a:r>
          </a:p>
        </p:txBody>
      </p:sp>
      <p:sp>
        <p:nvSpPr>
          <p:cNvPr id="12" name="Vertical Text Placeholder 2"/>
          <p:cNvSpPr>
            <a:spLocks noGrp="1"/>
          </p:cNvSpPr>
          <p:nvPr>
            <p:ph type="body" orient="vert" idx="17"/>
          </p:nvPr>
        </p:nvSpPr>
        <p:spPr>
          <a:xfrm>
            <a:off x="482327" y="3733799"/>
            <a:ext cx="5303520" cy="992425"/>
          </a:xfrm>
          <a:noFill/>
        </p:spPr>
        <p:txBody>
          <a:bodyPr vert="horz" lIns="0">
            <a:noAutofit/>
          </a:bodyPr>
          <a:lstStyle>
            <a:lvl1pPr>
              <a:spcBef>
                <a:spcPts val="200"/>
              </a:spcBef>
              <a:spcAft>
                <a:spcPts val="200"/>
              </a:spcAft>
              <a:defRPr sz="1400">
                <a:solidFill>
                  <a:schemeClr val="tx1"/>
                </a:solidFill>
              </a:defRPr>
            </a:lvl1pPr>
            <a:lvl2pPr>
              <a:spcBef>
                <a:spcPts val="200"/>
              </a:spcBef>
              <a:spcAft>
                <a:spcPts val="200"/>
              </a:spcAft>
              <a:defRPr sz="1400">
                <a:solidFill>
                  <a:schemeClr val="tx1"/>
                </a:solidFill>
              </a:defRPr>
            </a:lvl2pPr>
            <a:lvl3pPr>
              <a:spcBef>
                <a:spcPts val="200"/>
              </a:spcBef>
              <a:spcAft>
                <a:spcPts val="200"/>
              </a:spcAft>
              <a:defRPr sz="1400">
                <a:solidFill>
                  <a:schemeClr val="tx1"/>
                </a:solidFill>
              </a:defRPr>
            </a:lvl3pPr>
            <a:lvl4pPr>
              <a:spcBef>
                <a:spcPts val="200"/>
              </a:spcBef>
              <a:spcAft>
                <a:spcPts val="200"/>
              </a:spcAft>
              <a:defRPr sz="1200"/>
            </a:lvl4pPr>
            <a:lvl5pPr>
              <a:spcBef>
                <a:spcPts val="200"/>
              </a:spcBef>
              <a:spcAft>
                <a:spcPts val="200"/>
              </a:spcAft>
              <a:defRPr sz="1200"/>
            </a:lvl5pPr>
          </a:lstStyle>
          <a:p>
            <a:pPr lvl="0"/>
            <a:r>
              <a:rPr lang="en-US" smtClean="0"/>
              <a:t>Edit Master text styles</a:t>
            </a:r>
          </a:p>
          <a:p>
            <a:pPr lvl="1"/>
            <a:r>
              <a:rPr lang="en-US" smtClean="0"/>
              <a:t>Second level</a:t>
            </a:r>
          </a:p>
          <a:p>
            <a:pPr lvl="2"/>
            <a:r>
              <a:rPr lang="en-US" smtClean="0"/>
              <a:t>Third level</a:t>
            </a:r>
          </a:p>
        </p:txBody>
      </p:sp>
      <p:sp>
        <p:nvSpPr>
          <p:cNvPr id="13" name="Text Placeholder 4"/>
          <p:cNvSpPr>
            <a:spLocks noGrp="1"/>
          </p:cNvSpPr>
          <p:nvPr>
            <p:ph type="body" sz="quarter" idx="18"/>
          </p:nvPr>
        </p:nvSpPr>
        <p:spPr>
          <a:xfrm>
            <a:off x="482327" y="3386138"/>
            <a:ext cx="5303520" cy="320040"/>
          </a:xfrm>
          <a:noFill/>
        </p:spPr>
        <p:txBody>
          <a:bodyPr lIns="0">
            <a:noAutofit/>
          </a:bodyPr>
          <a:lstStyle>
            <a:lvl1pPr>
              <a:defRPr sz="1600" b="1" baseline="0">
                <a:solidFill>
                  <a:schemeClr val="accent1"/>
                </a:solidFill>
              </a:defRPr>
            </a:lvl1pPr>
            <a:lvl2pPr>
              <a:defRPr sz="1200"/>
            </a:lvl2pPr>
            <a:lvl3pPr>
              <a:defRPr sz="1200"/>
            </a:lvl3pPr>
            <a:lvl4pPr>
              <a:defRPr sz="1200"/>
            </a:lvl4pPr>
            <a:lvl5pPr>
              <a:defRPr sz="1200"/>
            </a:lvl5pPr>
          </a:lstStyle>
          <a:p>
            <a:pPr lvl="0"/>
            <a:r>
              <a:rPr lang="en-US" smtClean="0"/>
              <a:t>Edit Master text styles</a:t>
            </a:r>
          </a:p>
        </p:txBody>
      </p:sp>
      <p:sp>
        <p:nvSpPr>
          <p:cNvPr id="14" name="Vertical Text Placeholder 2"/>
          <p:cNvSpPr>
            <a:spLocks noGrp="1"/>
          </p:cNvSpPr>
          <p:nvPr>
            <p:ph type="body" orient="vert" idx="19"/>
          </p:nvPr>
        </p:nvSpPr>
        <p:spPr>
          <a:xfrm>
            <a:off x="482327" y="5156199"/>
            <a:ext cx="5303520" cy="992425"/>
          </a:xfrm>
          <a:noFill/>
        </p:spPr>
        <p:txBody>
          <a:bodyPr vert="horz" lIns="0">
            <a:noAutofit/>
          </a:bodyPr>
          <a:lstStyle>
            <a:lvl1pPr>
              <a:spcBef>
                <a:spcPts val="200"/>
              </a:spcBef>
              <a:spcAft>
                <a:spcPts val="200"/>
              </a:spcAft>
              <a:defRPr sz="1400">
                <a:solidFill>
                  <a:schemeClr val="tx1"/>
                </a:solidFill>
              </a:defRPr>
            </a:lvl1pPr>
            <a:lvl2pPr>
              <a:spcBef>
                <a:spcPts val="200"/>
              </a:spcBef>
              <a:spcAft>
                <a:spcPts val="200"/>
              </a:spcAft>
              <a:defRPr sz="1400">
                <a:solidFill>
                  <a:schemeClr val="tx1"/>
                </a:solidFill>
              </a:defRPr>
            </a:lvl2pPr>
            <a:lvl3pPr>
              <a:spcBef>
                <a:spcPts val="200"/>
              </a:spcBef>
              <a:spcAft>
                <a:spcPts val="200"/>
              </a:spcAft>
              <a:defRPr sz="1400">
                <a:solidFill>
                  <a:schemeClr val="tx1"/>
                </a:solidFill>
              </a:defRPr>
            </a:lvl3pPr>
            <a:lvl4pPr>
              <a:spcBef>
                <a:spcPts val="200"/>
              </a:spcBef>
              <a:spcAft>
                <a:spcPts val="200"/>
              </a:spcAft>
              <a:defRPr sz="1200"/>
            </a:lvl4pPr>
            <a:lvl5pPr>
              <a:spcBef>
                <a:spcPts val="200"/>
              </a:spcBef>
              <a:spcAft>
                <a:spcPts val="200"/>
              </a:spcAft>
              <a:defRPr sz="1200"/>
            </a:lvl5pPr>
          </a:lstStyle>
          <a:p>
            <a:pPr lvl="0"/>
            <a:r>
              <a:rPr lang="en-US" smtClean="0"/>
              <a:t>Edit Master text styles</a:t>
            </a:r>
          </a:p>
          <a:p>
            <a:pPr lvl="1"/>
            <a:r>
              <a:rPr lang="en-US" smtClean="0"/>
              <a:t>Second level</a:t>
            </a:r>
          </a:p>
          <a:p>
            <a:pPr lvl="2"/>
            <a:r>
              <a:rPr lang="en-US" smtClean="0"/>
              <a:t>Third level</a:t>
            </a:r>
          </a:p>
        </p:txBody>
      </p:sp>
      <p:sp>
        <p:nvSpPr>
          <p:cNvPr id="15" name="Text Placeholder 4"/>
          <p:cNvSpPr>
            <a:spLocks noGrp="1"/>
          </p:cNvSpPr>
          <p:nvPr>
            <p:ph type="body" sz="quarter" idx="20"/>
          </p:nvPr>
        </p:nvSpPr>
        <p:spPr>
          <a:xfrm>
            <a:off x="482327" y="4808538"/>
            <a:ext cx="5303520" cy="320040"/>
          </a:xfrm>
          <a:noFill/>
        </p:spPr>
        <p:txBody>
          <a:bodyPr lIns="0">
            <a:noAutofit/>
          </a:bodyPr>
          <a:lstStyle>
            <a:lvl1pPr>
              <a:defRPr sz="1600" b="1" baseline="0">
                <a:solidFill>
                  <a:schemeClr val="accent1"/>
                </a:solidFill>
              </a:defRPr>
            </a:lvl1pPr>
            <a:lvl2pPr>
              <a:defRPr sz="1200"/>
            </a:lvl2pPr>
            <a:lvl3pPr>
              <a:defRPr sz="1200"/>
            </a:lvl3pPr>
            <a:lvl4pPr>
              <a:defRPr sz="1200"/>
            </a:lvl4pPr>
            <a:lvl5pPr>
              <a:defRPr sz="1200"/>
            </a:lvl5pPr>
          </a:lstStyle>
          <a:p>
            <a:pPr lvl="0"/>
            <a:r>
              <a:rPr lang="en-US" smtClean="0"/>
              <a:t>Edit Master text styles</a:t>
            </a:r>
          </a:p>
        </p:txBody>
      </p:sp>
      <p:sp>
        <p:nvSpPr>
          <p:cNvPr id="16" name="Vertical Text Placeholder 2"/>
          <p:cNvSpPr>
            <a:spLocks noGrp="1"/>
          </p:cNvSpPr>
          <p:nvPr>
            <p:ph type="body" orient="vert" idx="21"/>
          </p:nvPr>
        </p:nvSpPr>
        <p:spPr>
          <a:xfrm>
            <a:off x="6407639" y="2336799"/>
            <a:ext cx="5303520" cy="992425"/>
          </a:xfrm>
          <a:noFill/>
        </p:spPr>
        <p:txBody>
          <a:bodyPr vert="horz" lIns="0">
            <a:noAutofit/>
          </a:bodyPr>
          <a:lstStyle>
            <a:lvl1pPr>
              <a:spcBef>
                <a:spcPts val="200"/>
              </a:spcBef>
              <a:spcAft>
                <a:spcPts val="200"/>
              </a:spcAft>
              <a:defRPr sz="1400">
                <a:solidFill>
                  <a:schemeClr val="tx1"/>
                </a:solidFill>
              </a:defRPr>
            </a:lvl1pPr>
            <a:lvl2pPr>
              <a:spcBef>
                <a:spcPts val="200"/>
              </a:spcBef>
              <a:spcAft>
                <a:spcPts val="200"/>
              </a:spcAft>
              <a:defRPr sz="1400">
                <a:solidFill>
                  <a:schemeClr val="tx1"/>
                </a:solidFill>
              </a:defRPr>
            </a:lvl2pPr>
            <a:lvl3pPr>
              <a:spcBef>
                <a:spcPts val="200"/>
              </a:spcBef>
              <a:spcAft>
                <a:spcPts val="200"/>
              </a:spcAft>
              <a:defRPr sz="1400">
                <a:solidFill>
                  <a:schemeClr val="tx1"/>
                </a:solidFill>
              </a:defRPr>
            </a:lvl3pPr>
            <a:lvl4pPr>
              <a:spcBef>
                <a:spcPts val="200"/>
              </a:spcBef>
              <a:spcAft>
                <a:spcPts val="200"/>
              </a:spcAft>
              <a:defRPr sz="1200"/>
            </a:lvl4pPr>
            <a:lvl5pPr>
              <a:spcBef>
                <a:spcPts val="200"/>
              </a:spcBef>
              <a:spcAft>
                <a:spcPts val="200"/>
              </a:spcAft>
              <a:defRPr sz="1200"/>
            </a:lvl5pPr>
          </a:lstStyle>
          <a:p>
            <a:pPr lvl="0"/>
            <a:r>
              <a:rPr lang="en-US" smtClean="0"/>
              <a:t>Edit Master text styles</a:t>
            </a:r>
          </a:p>
          <a:p>
            <a:pPr lvl="1"/>
            <a:r>
              <a:rPr lang="en-US" smtClean="0"/>
              <a:t>Second level</a:t>
            </a:r>
          </a:p>
          <a:p>
            <a:pPr lvl="2"/>
            <a:r>
              <a:rPr lang="en-US" smtClean="0"/>
              <a:t>Third level</a:t>
            </a:r>
          </a:p>
        </p:txBody>
      </p:sp>
      <p:sp>
        <p:nvSpPr>
          <p:cNvPr id="17" name="Text Placeholder 4"/>
          <p:cNvSpPr>
            <a:spLocks noGrp="1"/>
          </p:cNvSpPr>
          <p:nvPr>
            <p:ph type="body" sz="quarter" idx="22"/>
          </p:nvPr>
        </p:nvSpPr>
        <p:spPr>
          <a:xfrm>
            <a:off x="6407639" y="1989138"/>
            <a:ext cx="5303520" cy="320040"/>
          </a:xfrm>
          <a:noFill/>
        </p:spPr>
        <p:txBody>
          <a:bodyPr lIns="0">
            <a:noAutofit/>
          </a:bodyPr>
          <a:lstStyle>
            <a:lvl1pPr>
              <a:defRPr sz="1600" b="1" baseline="0">
                <a:solidFill>
                  <a:schemeClr val="accent1"/>
                </a:solidFill>
              </a:defRPr>
            </a:lvl1pPr>
            <a:lvl2pPr>
              <a:defRPr sz="1200"/>
            </a:lvl2pPr>
            <a:lvl3pPr>
              <a:defRPr sz="1200"/>
            </a:lvl3pPr>
            <a:lvl4pPr>
              <a:defRPr sz="1200"/>
            </a:lvl4pPr>
            <a:lvl5pPr>
              <a:defRPr sz="1200"/>
            </a:lvl5pPr>
          </a:lstStyle>
          <a:p>
            <a:pPr lvl="0"/>
            <a:r>
              <a:rPr lang="en-US" smtClean="0"/>
              <a:t>Edit Master text styles</a:t>
            </a:r>
          </a:p>
        </p:txBody>
      </p:sp>
      <p:sp>
        <p:nvSpPr>
          <p:cNvPr id="18" name="Vertical Text Placeholder 2"/>
          <p:cNvSpPr>
            <a:spLocks noGrp="1"/>
          </p:cNvSpPr>
          <p:nvPr>
            <p:ph type="body" orient="vert" idx="23"/>
          </p:nvPr>
        </p:nvSpPr>
        <p:spPr>
          <a:xfrm>
            <a:off x="6407639" y="3733799"/>
            <a:ext cx="5303520" cy="992425"/>
          </a:xfrm>
          <a:noFill/>
        </p:spPr>
        <p:txBody>
          <a:bodyPr vert="horz" lIns="0">
            <a:noAutofit/>
          </a:bodyPr>
          <a:lstStyle>
            <a:lvl1pPr>
              <a:spcBef>
                <a:spcPts val="200"/>
              </a:spcBef>
              <a:spcAft>
                <a:spcPts val="200"/>
              </a:spcAft>
              <a:defRPr sz="1400">
                <a:solidFill>
                  <a:schemeClr val="tx1"/>
                </a:solidFill>
              </a:defRPr>
            </a:lvl1pPr>
            <a:lvl2pPr>
              <a:spcBef>
                <a:spcPts val="200"/>
              </a:spcBef>
              <a:spcAft>
                <a:spcPts val="200"/>
              </a:spcAft>
              <a:defRPr sz="1400">
                <a:solidFill>
                  <a:schemeClr val="tx1"/>
                </a:solidFill>
              </a:defRPr>
            </a:lvl2pPr>
            <a:lvl3pPr>
              <a:spcBef>
                <a:spcPts val="200"/>
              </a:spcBef>
              <a:spcAft>
                <a:spcPts val="200"/>
              </a:spcAft>
              <a:defRPr sz="1400">
                <a:solidFill>
                  <a:schemeClr val="tx1"/>
                </a:solidFill>
              </a:defRPr>
            </a:lvl3pPr>
            <a:lvl4pPr>
              <a:spcBef>
                <a:spcPts val="200"/>
              </a:spcBef>
              <a:spcAft>
                <a:spcPts val="200"/>
              </a:spcAft>
              <a:defRPr sz="1200"/>
            </a:lvl4pPr>
            <a:lvl5pPr>
              <a:spcBef>
                <a:spcPts val="200"/>
              </a:spcBef>
              <a:spcAft>
                <a:spcPts val="200"/>
              </a:spcAft>
              <a:defRPr sz="1200"/>
            </a:lvl5pPr>
          </a:lstStyle>
          <a:p>
            <a:pPr lvl="0"/>
            <a:r>
              <a:rPr lang="en-US" smtClean="0"/>
              <a:t>Edit Master text styles</a:t>
            </a:r>
          </a:p>
          <a:p>
            <a:pPr lvl="1"/>
            <a:r>
              <a:rPr lang="en-US" smtClean="0"/>
              <a:t>Second level</a:t>
            </a:r>
          </a:p>
          <a:p>
            <a:pPr lvl="2"/>
            <a:r>
              <a:rPr lang="en-US" smtClean="0"/>
              <a:t>Third level</a:t>
            </a:r>
          </a:p>
        </p:txBody>
      </p:sp>
      <p:sp>
        <p:nvSpPr>
          <p:cNvPr id="19" name="Text Placeholder 4"/>
          <p:cNvSpPr>
            <a:spLocks noGrp="1"/>
          </p:cNvSpPr>
          <p:nvPr>
            <p:ph type="body" sz="quarter" idx="24"/>
          </p:nvPr>
        </p:nvSpPr>
        <p:spPr>
          <a:xfrm>
            <a:off x="6407639" y="3386138"/>
            <a:ext cx="5303520" cy="320040"/>
          </a:xfrm>
          <a:noFill/>
        </p:spPr>
        <p:txBody>
          <a:bodyPr lIns="0">
            <a:noAutofit/>
          </a:bodyPr>
          <a:lstStyle>
            <a:lvl1pPr>
              <a:defRPr sz="1600" b="1" baseline="0">
                <a:solidFill>
                  <a:schemeClr val="accent1"/>
                </a:solidFill>
              </a:defRPr>
            </a:lvl1pPr>
            <a:lvl2pPr>
              <a:defRPr sz="1200"/>
            </a:lvl2pPr>
            <a:lvl3pPr>
              <a:defRPr sz="1200"/>
            </a:lvl3pPr>
            <a:lvl4pPr>
              <a:defRPr sz="1200"/>
            </a:lvl4pPr>
            <a:lvl5pPr>
              <a:defRPr sz="1200"/>
            </a:lvl5pPr>
          </a:lstStyle>
          <a:p>
            <a:pPr lvl="0"/>
            <a:r>
              <a:rPr lang="en-US" smtClean="0"/>
              <a:t>Edit Master text styles</a:t>
            </a:r>
          </a:p>
        </p:txBody>
      </p:sp>
      <p:sp>
        <p:nvSpPr>
          <p:cNvPr id="20" name="Vertical Text Placeholder 2"/>
          <p:cNvSpPr>
            <a:spLocks noGrp="1"/>
          </p:cNvSpPr>
          <p:nvPr>
            <p:ph type="body" orient="vert" idx="25"/>
          </p:nvPr>
        </p:nvSpPr>
        <p:spPr>
          <a:xfrm>
            <a:off x="6407639" y="5156199"/>
            <a:ext cx="5303520" cy="992425"/>
          </a:xfrm>
          <a:noFill/>
        </p:spPr>
        <p:txBody>
          <a:bodyPr vert="horz" lIns="0">
            <a:noAutofit/>
          </a:bodyPr>
          <a:lstStyle>
            <a:lvl1pPr>
              <a:spcBef>
                <a:spcPts val="200"/>
              </a:spcBef>
              <a:spcAft>
                <a:spcPts val="200"/>
              </a:spcAft>
              <a:defRPr sz="1400">
                <a:solidFill>
                  <a:schemeClr val="tx1"/>
                </a:solidFill>
              </a:defRPr>
            </a:lvl1pPr>
            <a:lvl2pPr>
              <a:spcBef>
                <a:spcPts val="200"/>
              </a:spcBef>
              <a:spcAft>
                <a:spcPts val="200"/>
              </a:spcAft>
              <a:defRPr sz="1400">
                <a:solidFill>
                  <a:schemeClr val="tx1"/>
                </a:solidFill>
              </a:defRPr>
            </a:lvl2pPr>
            <a:lvl3pPr>
              <a:spcBef>
                <a:spcPts val="200"/>
              </a:spcBef>
              <a:spcAft>
                <a:spcPts val="200"/>
              </a:spcAft>
              <a:defRPr sz="1400">
                <a:solidFill>
                  <a:schemeClr val="tx1"/>
                </a:solidFill>
              </a:defRPr>
            </a:lvl3pPr>
            <a:lvl4pPr>
              <a:spcBef>
                <a:spcPts val="200"/>
              </a:spcBef>
              <a:spcAft>
                <a:spcPts val="200"/>
              </a:spcAft>
              <a:defRPr sz="1200"/>
            </a:lvl4pPr>
            <a:lvl5pPr>
              <a:spcBef>
                <a:spcPts val="200"/>
              </a:spcBef>
              <a:spcAft>
                <a:spcPts val="200"/>
              </a:spcAft>
              <a:defRPr sz="1200"/>
            </a:lvl5pPr>
          </a:lstStyle>
          <a:p>
            <a:pPr lvl="0"/>
            <a:r>
              <a:rPr lang="en-US" smtClean="0"/>
              <a:t>Edit Master text styles</a:t>
            </a:r>
          </a:p>
          <a:p>
            <a:pPr lvl="1"/>
            <a:r>
              <a:rPr lang="en-US" smtClean="0"/>
              <a:t>Second level</a:t>
            </a:r>
          </a:p>
          <a:p>
            <a:pPr lvl="2"/>
            <a:r>
              <a:rPr lang="en-US" smtClean="0"/>
              <a:t>Third level</a:t>
            </a:r>
          </a:p>
        </p:txBody>
      </p:sp>
      <p:sp>
        <p:nvSpPr>
          <p:cNvPr id="21" name="Text Placeholder 4"/>
          <p:cNvSpPr>
            <a:spLocks noGrp="1"/>
          </p:cNvSpPr>
          <p:nvPr>
            <p:ph type="body" sz="quarter" idx="26"/>
          </p:nvPr>
        </p:nvSpPr>
        <p:spPr>
          <a:xfrm>
            <a:off x="6407639" y="4808538"/>
            <a:ext cx="5303520" cy="320040"/>
          </a:xfrm>
          <a:noFill/>
        </p:spPr>
        <p:txBody>
          <a:bodyPr lIns="0">
            <a:noAutofit/>
          </a:bodyPr>
          <a:lstStyle>
            <a:lvl1pPr>
              <a:defRPr sz="1600" b="1" baseline="0">
                <a:solidFill>
                  <a:schemeClr val="accent1"/>
                </a:solidFill>
              </a:defRPr>
            </a:lvl1pPr>
            <a:lvl2pPr>
              <a:defRPr sz="1200"/>
            </a:lvl2pPr>
            <a:lvl3pPr>
              <a:defRPr sz="1200"/>
            </a:lvl3pPr>
            <a:lvl4pPr>
              <a:defRPr sz="1200"/>
            </a:lvl4pPr>
            <a:lvl5pPr>
              <a:defRPr sz="1200"/>
            </a:lvl5pPr>
          </a:lstStyle>
          <a:p>
            <a:pPr lvl="0"/>
            <a:r>
              <a:rPr lang="en-US" smtClean="0"/>
              <a:t>Edit Master text styles</a:t>
            </a:r>
          </a:p>
        </p:txBody>
      </p:sp>
    </p:spTree>
    <p:extLst>
      <p:ext uri="{BB962C8B-B14F-4D97-AF65-F5344CB8AC3E}">
        <p14:creationId xmlns:p14="http://schemas.microsoft.com/office/powerpoint/2010/main" val="2143315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4632" y="402336"/>
            <a:ext cx="11228832" cy="1051560"/>
          </a:xfrm>
        </p:spPr>
        <p:txBody>
          <a:bodyPr vert="horz"/>
          <a:lstStyle/>
          <a:p>
            <a:r>
              <a:rPr lang="en-US" smtClean="0"/>
              <a:t>Click to edit Master title style</a:t>
            </a:r>
            <a:endParaRPr lang="en-US" dirty="0"/>
          </a:p>
        </p:txBody>
      </p:sp>
      <p:sp>
        <p:nvSpPr>
          <p:cNvPr id="3" name="Vertical Text Placeholder 2"/>
          <p:cNvSpPr>
            <a:spLocks noGrp="1"/>
          </p:cNvSpPr>
          <p:nvPr>
            <p:ph type="body" orient="vert" idx="1" hasCustomPrompt="1"/>
          </p:nvPr>
        </p:nvSpPr>
        <p:spPr>
          <a:xfrm>
            <a:off x="484633" y="1989138"/>
            <a:ext cx="3782568" cy="3914404"/>
          </a:xfrm>
          <a:solidFill>
            <a:schemeClr val="bg2"/>
          </a:solidFill>
        </p:spPr>
        <p:txBody>
          <a:bodyPr vert="horz" lIns="91440" tIns="91440" rIns="91440" bIns="91440" anchor="ctr">
            <a:normAutofit/>
          </a:bodyPr>
          <a:lstStyle>
            <a:lvl1pPr algn="ctr">
              <a:defRPr sz="3200">
                <a:solidFill>
                  <a:schemeClr val="tx1"/>
                </a:solidFill>
                <a:latin typeface="Arial" panose="020B0604020202020204" pitchFamily="34" charset="0"/>
                <a:cs typeface="Arial" panose="020B0604020202020204" pitchFamily="34" charset="0"/>
              </a:defRPr>
            </a:lvl1pPr>
          </a:lstStyle>
          <a:p>
            <a:pPr lvl="0"/>
            <a:r>
              <a:rPr lang="en-US" dirty="0" smtClean="0"/>
              <a:t>Edit Master </a:t>
            </a:r>
            <a:br>
              <a:rPr lang="en-US" dirty="0" smtClean="0"/>
            </a:br>
            <a:r>
              <a:rPr lang="en-US" dirty="0" smtClean="0"/>
              <a:t>text styles</a:t>
            </a:r>
          </a:p>
        </p:txBody>
      </p:sp>
      <p:sp>
        <p:nvSpPr>
          <p:cNvPr id="7" name="Rectangle 6"/>
          <p:cNvSpPr/>
          <p:nvPr/>
        </p:nvSpPr>
        <p:spPr>
          <a:xfrm rot="5400000" flipH="1">
            <a:off x="2348014" y="4037113"/>
            <a:ext cx="52757" cy="3785616"/>
          </a:xfrm>
          <a:prstGeom prst="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chemeClr val="accent5"/>
              </a:solidFill>
              <a:effectLst/>
              <a:uFillTx/>
              <a:latin typeface="Arial" panose="020B0604020202020204" pitchFamily="34" charset="0"/>
              <a:ea typeface="Calibri"/>
              <a:cs typeface="Arial" panose="020B0604020202020204" pitchFamily="34" charset="0"/>
              <a:sym typeface="Calibri"/>
            </a:endParaRPr>
          </a:p>
        </p:txBody>
      </p:sp>
      <p:sp>
        <p:nvSpPr>
          <p:cNvPr id="8" name="Rectangle 7"/>
          <p:cNvSpPr/>
          <p:nvPr/>
        </p:nvSpPr>
        <p:spPr>
          <a:xfrm rot="16200000">
            <a:off x="2351063" y="122709"/>
            <a:ext cx="52757" cy="3785616"/>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chemeClr val="accent5"/>
              </a:solidFill>
              <a:effectLst/>
              <a:uFillTx/>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410022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Divider 02">
    <p:spTree>
      <p:nvGrpSpPr>
        <p:cNvPr id="1" name=""/>
        <p:cNvGrpSpPr/>
        <p:nvPr/>
      </p:nvGrpSpPr>
      <p:grpSpPr>
        <a:xfrm>
          <a:off x="0" y="0"/>
          <a:ext cx="0" cy="0"/>
          <a:chOff x="0" y="0"/>
          <a:chExt cx="0" cy="0"/>
        </a:xfrm>
      </p:grpSpPr>
      <p:sp>
        <p:nvSpPr>
          <p:cNvPr id="2" name="Title 1"/>
          <p:cNvSpPr>
            <a:spLocks noGrp="1"/>
          </p:cNvSpPr>
          <p:nvPr>
            <p:ph type="title"/>
          </p:nvPr>
        </p:nvSpPr>
        <p:spPr>
          <a:xfrm>
            <a:off x="770733" y="4903946"/>
            <a:ext cx="10824367" cy="1197504"/>
          </a:xfrm>
        </p:spPr>
        <p:txBody>
          <a:bodyPr lIns="91440">
            <a:noAutofit/>
          </a:bodyPr>
          <a:lstStyle>
            <a:lvl1pPr>
              <a:defRPr sz="3000"/>
            </a:lvl1pPr>
          </a:lstStyle>
          <a:p>
            <a:r>
              <a:rPr lang="en-US" dirty="0" smtClean="0"/>
              <a:t>Click to edit Master title style</a:t>
            </a:r>
            <a:endParaRPr lang="en-US" dirty="0"/>
          </a:p>
        </p:txBody>
      </p:sp>
      <p:sp>
        <p:nvSpPr>
          <p:cNvPr id="5" name="Picture Placeholder 4"/>
          <p:cNvSpPr>
            <a:spLocks noGrp="1"/>
          </p:cNvSpPr>
          <p:nvPr>
            <p:ph type="pic" sz="quarter" idx="11" hasCustomPrompt="1"/>
          </p:nvPr>
        </p:nvSpPr>
        <p:spPr>
          <a:xfrm>
            <a:off x="0" y="-1"/>
            <a:ext cx="12192000" cy="3429000"/>
          </a:xfrm>
          <a:solidFill>
            <a:schemeClr val="bg1">
              <a:lumMod val="75000"/>
            </a:schemeClr>
          </a:solidFill>
        </p:spPr>
        <p:txBody>
          <a:bodyPr anchor="ctr"/>
          <a:lstStyle>
            <a:lvl1pPr marL="0" indent="0" algn="ctr">
              <a:buNone/>
              <a:defRPr>
                <a:solidFill>
                  <a:schemeClr val="bg1"/>
                </a:solidFill>
              </a:defRPr>
            </a:lvl1pPr>
          </a:lstStyle>
          <a:p>
            <a:r>
              <a:rPr lang="en-US" dirty="0" smtClean="0"/>
              <a:t>Image</a:t>
            </a:r>
            <a:endParaRPr lang="en-US" dirty="0"/>
          </a:p>
        </p:txBody>
      </p:sp>
      <p:sp>
        <p:nvSpPr>
          <p:cNvPr id="6" name="Rectangle 5"/>
          <p:cNvSpPr/>
          <p:nvPr userDrawn="1"/>
        </p:nvSpPr>
        <p:spPr>
          <a:xfrm>
            <a:off x="609601" y="3657600"/>
            <a:ext cx="60959" cy="2443850"/>
          </a:xfrm>
          <a:prstGeom prst="rect">
            <a:avLst/>
          </a:prstGeom>
          <a:gradFill>
            <a:gsLst>
              <a:gs pos="33000">
                <a:schemeClr val="accent1"/>
              </a:gs>
              <a:gs pos="100000">
                <a:schemeClr val="accent3"/>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lvl="0" defTabSz="1828433"/>
            <a:endParaRPr lang="en-US" sz="3600" dirty="0">
              <a:latin typeface="Arial" panose="020B0604020202020204" pitchFamily="34" charset="0"/>
              <a:cs typeface="Arial" panose="020B0604020202020204" pitchFamily="34" charset="0"/>
              <a:sym typeface="Calibri"/>
            </a:endParaRPr>
          </a:p>
        </p:txBody>
      </p:sp>
      <p:sp>
        <p:nvSpPr>
          <p:cNvPr id="7" name="Text Placeholder 12"/>
          <p:cNvSpPr>
            <a:spLocks noGrp="1"/>
          </p:cNvSpPr>
          <p:nvPr>
            <p:ph type="body" sz="quarter" idx="14" hasCustomPrompt="1"/>
          </p:nvPr>
        </p:nvSpPr>
        <p:spPr>
          <a:xfrm>
            <a:off x="770734" y="3657600"/>
            <a:ext cx="2011084" cy="1234440"/>
          </a:xfrm>
        </p:spPr>
        <p:txBody>
          <a:bodyPr lIns="91440" anchor="ctr">
            <a:noAutofit/>
          </a:bodyPr>
          <a:lstStyle>
            <a:lvl1pPr marL="0" indent="0" algn="l">
              <a:buNone/>
              <a:defRPr lang="en-US" sz="8000" b="1" i="0" u="none" strike="noStrike" cap="none" spc="0" baseline="0" dirty="0" smtClean="0">
                <a:solidFill>
                  <a:srgbClr val="F4511E"/>
                </a:solidFill>
                <a:uFillTx/>
                <a:latin typeface="Arial" panose="020B0604020202020204" pitchFamily="34" charset="0"/>
                <a:ea typeface="+mn-ea"/>
                <a:cs typeface="Arial" panose="020B0604020202020204" pitchFamily="34" charset="0"/>
                <a:sym typeface="Helvetica"/>
              </a:defRPr>
            </a:lvl1pPr>
            <a:lvl2pPr marL="228600" indent="0">
              <a:buNone/>
              <a:defRPr/>
            </a:lvl2pPr>
            <a:lvl3pPr marL="457200" indent="0">
              <a:buNone/>
              <a:defRPr/>
            </a:lvl3pPr>
            <a:lvl4pPr marL="685800" indent="0">
              <a:buNone/>
              <a:defRPr/>
            </a:lvl4pPr>
            <a:lvl5pPr marL="914400" indent="0">
              <a:buNone/>
              <a:defRPr/>
            </a:lvl5pPr>
          </a:lstStyle>
          <a:p>
            <a:pPr marL="0" marR="0" lvl="0" indent="0" algn="ctr" defTabSz="914400" rtl="0" latinLnBrk="0">
              <a:lnSpc>
                <a:spcPct val="100000"/>
              </a:lnSpc>
              <a:spcBef>
                <a:spcPts val="0"/>
              </a:spcBef>
              <a:spcAft>
                <a:spcPts val="600"/>
              </a:spcAft>
              <a:buClr>
                <a:schemeClr val="accent1"/>
              </a:buClr>
              <a:buSzPct val="125000"/>
              <a:buFont typeface="Wingdings" panose="05000000000000000000" pitchFamily="2" charset="2"/>
              <a:buNone/>
              <a:tabLst/>
            </a:pPr>
            <a:r>
              <a:rPr lang="en-US" dirty="0" smtClean="0"/>
              <a:t>01</a:t>
            </a:r>
            <a:endParaRPr lang="en-US" dirty="0"/>
          </a:p>
        </p:txBody>
      </p:sp>
    </p:spTree>
    <p:extLst>
      <p:ext uri="{BB962C8B-B14F-4D97-AF65-F5344CB8AC3E}">
        <p14:creationId xmlns:p14="http://schemas.microsoft.com/office/powerpoint/2010/main" val="172639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4632" y="403225"/>
            <a:ext cx="11228832" cy="97563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81584" y="2011680"/>
            <a:ext cx="11228832" cy="39446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484632" y="1438275"/>
            <a:ext cx="11252200" cy="377825"/>
          </a:xfrm>
        </p:spPr>
        <p:txBody>
          <a:bodyPr anchor="b" anchorCtr="0"/>
          <a:lstStyle>
            <a:lvl1pPr>
              <a:defRPr>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1273039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4" name="Footer Placeholder 3"/>
          <p:cNvSpPr txBox="1">
            <a:spLocks/>
          </p:cNvSpPr>
          <p:nvPr/>
        </p:nvSpPr>
        <p:spPr>
          <a:xfrm>
            <a:off x="457200" y="6352859"/>
            <a:ext cx="3244478" cy="215444"/>
          </a:xfrm>
          <a:prstGeom prst="rect">
            <a:avLst/>
          </a:prstGeom>
        </p:spPr>
        <p:txBody>
          <a:bodyPr wrap="none" lIns="0" tIns="0" rIns="0" bIns="0">
            <a:spAutoFit/>
          </a:bodyPr>
          <a:lstStyle>
            <a:defPPr marL="0" marR="0" indent="0" algn="l" defTabSz="45717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914156"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chemeClr val="tx2"/>
                </a:solidFill>
                <a:effectLst/>
                <a:uFillTx/>
                <a:latin typeface="Arial" panose="020B0604020202020204" pitchFamily="34" charset="0"/>
                <a:ea typeface="Calibri"/>
                <a:cs typeface="Arial" panose="020B0604020202020204" pitchFamily="34" charset="0"/>
                <a:sym typeface="Calibri"/>
              </a:defRPr>
            </a:lvl1pPr>
            <a:lvl2pPr marL="0" marR="0" indent="457078" algn="l" defTabSz="91415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Calibri"/>
                <a:ea typeface="Calibri"/>
                <a:cs typeface="Calibri"/>
                <a:sym typeface="Calibri"/>
              </a:defRPr>
            </a:lvl2pPr>
            <a:lvl3pPr marL="0" marR="0" indent="914156" algn="l" defTabSz="91415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Calibri"/>
                <a:ea typeface="Calibri"/>
                <a:cs typeface="Calibri"/>
                <a:sym typeface="Calibri"/>
              </a:defRPr>
            </a:lvl3pPr>
            <a:lvl4pPr marL="0" marR="0" indent="1371236" algn="l" defTabSz="91415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Calibri"/>
                <a:ea typeface="Calibri"/>
                <a:cs typeface="Calibri"/>
                <a:sym typeface="Calibri"/>
              </a:defRPr>
            </a:lvl4pPr>
            <a:lvl5pPr marL="0" marR="0" indent="1828314" algn="l" defTabSz="91415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Calibri"/>
                <a:ea typeface="Calibri"/>
                <a:cs typeface="Calibri"/>
                <a:sym typeface="Calibri"/>
              </a:defRPr>
            </a:lvl5pPr>
            <a:lvl6pPr marL="0" marR="0" indent="2285393" algn="l" defTabSz="91415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Calibri"/>
                <a:ea typeface="Calibri"/>
                <a:cs typeface="Calibri"/>
                <a:sym typeface="Calibri"/>
              </a:defRPr>
            </a:lvl6pPr>
            <a:lvl7pPr marL="0" marR="0" indent="2742472" algn="l" defTabSz="91415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Calibri"/>
                <a:ea typeface="Calibri"/>
                <a:cs typeface="Calibri"/>
                <a:sym typeface="Calibri"/>
              </a:defRPr>
            </a:lvl7pPr>
            <a:lvl8pPr marL="0" marR="0" indent="3199549" algn="l" defTabSz="91415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Calibri"/>
                <a:ea typeface="Calibri"/>
                <a:cs typeface="Calibri"/>
                <a:sym typeface="Calibri"/>
              </a:defRPr>
            </a:lvl8pPr>
            <a:lvl9pPr marL="0" marR="0" indent="3656628" algn="l" defTabSz="91415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Calibri"/>
                <a:ea typeface="Calibri"/>
                <a:cs typeface="Calibri"/>
                <a:sym typeface="Calibri"/>
              </a:defRPr>
            </a:lvl9pPr>
          </a:lstStyle>
          <a:p>
            <a:r>
              <a:rPr lang="en-US" sz="1400" b="1" dirty="0" smtClean="0">
                <a:solidFill>
                  <a:schemeClr val="tx1"/>
                </a:solidFill>
              </a:rPr>
              <a:t>acuitykp.com | contact@acuitykp.com</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378" b="38365"/>
          <a:stretch/>
        </p:blipFill>
        <p:spPr bwMode="auto">
          <a:xfrm>
            <a:off x="0" y="0"/>
            <a:ext cx="12188952" cy="470408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2438400"/>
            <a:ext cx="12192000" cy="1641423"/>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46320" tIns="0" rIns="0" bIns="0" anchor="ctr">
            <a:normAutofit/>
          </a:bodyPr>
          <a:lstStyle>
            <a:lvl1pPr marL="0" marR="0" indent="0" algn="ctr" defTabSz="914400" rtl="0" latinLnBrk="0">
              <a:lnSpc>
                <a:spcPct val="100000"/>
              </a:lnSpc>
              <a:spcBef>
                <a:spcPts val="0"/>
              </a:spcBef>
              <a:spcAft>
                <a:spcPts val="0"/>
              </a:spcAft>
              <a:buClrTx/>
              <a:buSzTx/>
              <a:buFontTx/>
              <a:buNone/>
              <a:tabLst/>
              <a:defRPr sz="4000" b="0" i="0" u="none" strike="noStrike" cap="none" spc="0" baseline="0">
                <a:solidFill>
                  <a:schemeClr val="accent1"/>
                </a:solidFill>
                <a:uFillTx/>
                <a:latin typeface="Arial" panose="020B0604020202020204" pitchFamily="34" charset="0"/>
                <a:ea typeface="+mn-ea"/>
                <a:cs typeface="Arial" panose="020B0604020202020204" pitchFamily="34" charset="0"/>
                <a:sym typeface="Helvetica"/>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5"/>
                </a:solidFill>
                <a:uFillTx/>
                <a:latin typeface="+mn-lt"/>
                <a:ea typeface="+mn-ea"/>
                <a:cs typeface="+mn-cs"/>
                <a:sym typeface="Helvetica"/>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5"/>
                </a:solidFill>
                <a:uFillTx/>
                <a:latin typeface="+mn-lt"/>
                <a:ea typeface="+mn-ea"/>
                <a:cs typeface="+mn-cs"/>
                <a:sym typeface="Helvetica"/>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5"/>
                </a:solidFill>
                <a:uFillTx/>
                <a:latin typeface="+mn-lt"/>
                <a:ea typeface="+mn-ea"/>
                <a:cs typeface="+mn-cs"/>
                <a:sym typeface="Helvetica"/>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5"/>
                </a:solidFill>
                <a:uFillTx/>
                <a:latin typeface="+mn-lt"/>
                <a:ea typeface="+mn-ea"/>
                <a:cs typeface="+mn-cs"/>
                <a:sym typeface="Helvetica"/>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5"/>
                </a:solidFill>
                <a:uFillTx/>
                <a:latin typeface="+mn-lt"/>
                <a:ea typeface="+mn-ea"/>
                <a:cs typeface="+mn-cs"/>
                <a:sym typeface="Helvetica"/>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5"/>
                </a:solidFill>
                <a:uFillTx/>
                <a:latin typeface="+mn-lt"/>
                <a:ea typeface="+mn-ea"/>
                <a:cs typeface="+mn-cs"/>
                <a:sym typeface="Helvetica"/>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5"/>
                </a:solidFill>
                <a:uFillTx/>
                <a:latin typeface="+mn-lt"/>
                <a:ea typeface="+mn-ea"/>
                <a:cs typeface="+mn-cs"/>
                <a:sym typeface="Helvetica"/>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chemeClr val="accent5"/>
                </a:solidFill>
                <a:uFillTx/>
                <a:latin typeface="+mn-lt"/>
                <a:ea typeface="+mn-ea"/>
                <a:cs typeface="+mn-cs"/>
                <a:sym typeface="Helvetica"/>
              </a:defRPr>
            </a:lvl9pPr>
          </a:lstStyle>
          <a:p>
            <a:pPr algn="l" hangingPunct="1"/>
            <a:endParaRPr lang="en-US" sz="3600" dirty="0" smtClean="0">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1483" y="2827020"/>
            <a:ext cx="3489117" cy="872279"/>
          </a:xfrm>
          <a:prstGeom prst="rect">
            <a:avLst/>
          </a:prstGeom>
        </p:spPr>
      </p:pic>
      <p:sp>
        <p:nvSpPr>
          <p:cNvPr id="10" name="Rectangle 9"/>
          <p:cNvSpPr/>
          <p:nvPr/>
        </p:nvSpPr>
        <p:spPr>
          <a:xfrm>
            <a:off x="6388735" y="2827020"/>
            <a:ext cx="3098669" cy="830997"/>
          </a:xfrm>
          <a:prstGeom prst="rect">
            <a:avLst/>
          </a:prstGeom>
        </p:spPr>
        <p:txBody>
          <a:bodyPr wrap="none">
            <a:spAutoFit/>
          </a:bodyPr>
          <a:lstStyle/>
          <a:p>
            <a:r>
              <a:rPr lang="en-US" sz="4800" dirty="0" smtClean="0"/>
              <a:t>Thank You</a:t>
            </a:r>
            <a:endParaRPr lang="en-US" sz="4800" dirty="0"/>
          </a:p>
        </p:txBody>
      </p:sp>
      <p:sp>
        <p:nvSpPr>
          <p:cNvPr id="11" name="Rectangle 10"/>
          <p:cNvSpPr/>
          <p:nvPr/>
        </p:nvSpPr>
        <p:spPr>
          <a:xfrm flipH="1">
            <a:off x="0" y="4019073"/>
            <a:ext cx="12188952" cy="100584"/>
          </a:xfrm>
          <a:prstGeom prst="rect">
            <a:avLst/>
          </a:prstGeom>
          <a:gradFill flip="none" rotWithShape="1">
            <a:gsLst>
              <a:gs pos="25000">
                <a:schemeClr val="accent1"/>
              </a:gs>
              <a:gs pos="75000">
                <a:schemeClr val="accent3"/>
              </a:gs>
            </a:gsLst>
            <a:lin ang="108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lvl="0" defTabSz="1828433"/>
            <a:endParaRPr lang="en-US" sz="3600" dirty="0">
              <a:latin typeface="Arial" panose="020B0604020202020204" pitchFamily="34" charset="0"/>
              <a:cs typeface="Arial" panose="020B0604020202020204" pitchFamily="34" charset="0"/>
              <a:sym typeface="Calibri"/>
            </a:endParaRPr>
          </a:p>
        </p:txBody>
      </p:sp>
      <p:sp>
        <p:nvSpPr>
          <p:cNvPr id="12" name="Rectangle 11"/>
          <p:cNvSpPr/>
          <p:nvPr/>
        </p:nvSpPr>
        <p:spPr>
          <a:xfrm rot="5400000" flipV="1">
            <a:off x="5729476" y="3289389"/>
            <a:ext cx="745748" cy="211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endParaRPr lang="en-US">
              <a:solidFill>
                <a:schemeClr val="lt1"/>
              </a:solidFill>
              <a:latin typeface="Arial" panose="020B0604020202020204" pitchFamily="34" charset="0"/>
              <a:ea typeface="+mn-ea"/>
              <a:cs typeface="Arial" panose="020B0604020202020204" pitchFamily="34" charset="0"/>
              <a:sym typeface="Calibri"/>
            </a:endParaRPr>
          </a:p>
        </p:txBody>
      </p:sp>
      <p:sp>
        <p:nvSpPr>
          <p:cNvPr id="14" name="Text Placeholder 13"/>
          <p:cNvSpPr>
            <a:spLocks noGrp="1"/>
          </p:cNvSpPr>
          <p:nvPr>
            <p:ph type="body" sz="quarter" idx="10" hasCustomPrompt="1"/>
          </p:nvPr>
        </p:nvSpPr>
        <p:spPr>
          <a:xfrm>
            <a:off x="457200" y="5203772"/>
            <a:ext cx="3289300" cy="892228"/>
          </a:xfrm>
        </p:spPr>
        <p:txBody>
          <a:bodyPr>
            <a:noAutofit/>
          </a:bodyPr>
          <a:lstStyle>
            <a:lvl1pPr marL="0" marR="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defRPr sz="1400"/>
            </a:lvl1pPr>
          </a:lstStyle>
          <a:p>
            <a:pPr marL="0" marR="0" lvl="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defRPr/>
            </a:pPr>
            <a:r>
              <a:rPr lang="en-US" dirty="0" smtClean="0"/>
              <a:t>Contact 1</a:t>
            </a:r>
            <a:br>
              <a:rPr lang="en-US" dirty="0" smtClean="0"/>
            </a:br>
            <a:r>
              <a:rPr lang="en-US" dirty="0" smtClean="0"/>
              <a:t>Address</a:t>
            </a:r>
            <a:br>
              <a:rPr lang="en-US" dirty="0" smtClean="0"/>
            </a:br>
            <a:r>
              <a:rPr lang="en-US" dirty="0" smtClean="0"/>
              <a:t>Email</a:t>
            </a:r>
            <a:br>
              <a:rPr lang="en-US" dirty="0" smtClean="0"/>
            </a:br>
            <a:r>
              <a:rPr lang="en-US" dirty="0" smtClean="0"/>
              <a:t>Phone</a:t>
            </a:r>
          </a:p>
        </p:txBody>
      </p:sp>
      <p:sp>
        <p:nvSpPr>
          <p:cNvPr id="17" name="Text Placeholder 13"/>
          <p:cNvSpPr>
            <a:spLocks noGrp="1"/>
          </p:cNvSpPr>
          <p:nvPr>
            <p:ph type="body" sz="quarter" idx="11" hasCustomPrompt="1"/>
          </p:nvPr>
        </p:nvSpPr>
        <p:spPr>
          <a:xfrm>
            <a:off x="4451350" y="5203772"/>
            <a:ext cx="3289300" cy="892228"/>
          </a:xfrm>
        </p:spPr>
        <p:txBody>
          <a:bodyPr>
            <a:noAutofit/>
          </a:bodyPr>
          <a:lstStyle>
            <a:lvl1pPr marL="0" marR="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defRPr sz="1400"/>
            </a:lvl1pPr>
          </a:lstStyle>
          <a:p>
            <a:pPr marL="0" marR="0" lvl="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defRPr/>
            </a:pPr>
            <a:r>
              <a:rPr lang="en-US" dirty="0" smtClean="0"/>
              <a:t>Contact 1</a:t>
            </a:r>
            <a:br>
              <a:rPr lang="en-US" dirty="0" smtClean="0"/>
            </a:br>
            <a:r>
              <a:rPr lang="en-US" dirty="0" smtClean="0"/>
              <a:t>Address</a:t>
            </a:r>
            <a:br>
              <a:rPr lang="en-US" dirty="0" smtClean="0"/>
            </a:br>
            <a:r>
              <a:rPr lang="en-US" dirty="0" smtClean="0"/>
              <a:t>Email</a:t>
            </a:r>
            <a:br>
              <a:rPr lang="en-US" dirty="0" smtClean="0"/>
            </a:br>
            <a:r>
              <a:rPr lang="en-US" dirty="0" smtClean="0"/>
              <a:t>Phone</a:t>
            </a:r>
          </a:p>
        </p:txBody>
      </p:sp>
      <p:sp>
        <p:nvSpPr>
          <p:cNvPr id="18" name="Text Placeholder 13"/>
          <p:cNvSpPr>
            <a:spLocks noGrp="1"/>
          </p:cNvSpPr>
          <p:nvPr>
            <p:ph type="body" sz="quarter" idx="12" hasCustomPrompt="1"/>
          </p:nvPr>
        </p:nvSpPr>
        <p:spPr>
          <a:xfrm>
            <a:off x="8445500" y="5203772"/>
            <a:ext cx="3289300" cy="892228"/>
          </a:xfrm>
        </p:spPr>
        <p:txBody>
          <a:bodyPr>
            <a:noAutofit/>
          </a:bodyPr>
          <a:lstStyle>
            <a:lvl1pPr marL="0" marR="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defRPr sz="1400"/>
            </a:lvl1pPr>
          </a:lstStyle>
          <a:p>
            <a:pPr marL="0" marR="0" lvl="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defRPr/>
            </a:pPr>
            <a:r>
              <a:rPr lang="en-US" dirty="0" smtClean="0"/>
              <a:t>Contact 1</a:t>
            </a:r>
            <a:br>
              <a:rPr lang="en-US" dirty="0" smtClean="0"/>
            </a:br>
            <a:r>
              <a:rPr lang="en-US" dirty="0" smtClean="0"/>
              <a:t>Address</a:t>
            </a:r>
            <a:br>
              <a:rPr lang="en-US" dirty="0" smtClean="0"/>
            </a:br>
            <a:r>
              <a:rPr lang="en-US" dirty="0" smtClean="0"/>
              <a:t>Email</a:t>
            </a:r>
            <a:br>
              <a:rPr lang="en-US" dirty="0" smtClean="0"/>
            </a:br>
            <a:r>
              <a:rPr lang="en-US" dirty="0" smtClean="0"/>
              <a:t>Phone</a:t>
            </a:r>
          </a:p>
        </p:txBody>
      </p:sp>
    </p:spTree>
    <p:extLst>
      <p:ext uri="{BB962C8B-B14F-4D97-AF65-F5344CB8AC3E}">
        <p14:creationId xmlns:p14="http://schemas.microsoft.com/office/powerpoint/2010/main" val="319578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8" name="Picture Placeholder 5"/>
          <p:cNvSpPr>
            <a:spLocks noGrp="1"/>
          </p:cNvSpPr>
          <p:nvPr>
            <p:ph type="pic" sz="quarter" idx="10"/>
          </p:nvPr>
        </p:nvSpPr>
        <p:spPr>
          <a:xfrm>
            <a:off x="1" y="0"/>
            <a:ext cx="4305300" cy="6858000"/>
          </a:xfrm>
          <a:solidFill>
            <a:schemeClr val="bg1">
              <a:lumMod val="75000"/>
            </a:schemeClr>
          </a:solidFill>
        </p:spPr>
        <p:txBody>
          <a:bodyPr anchor="ctr"/>
          <a:lstStyle>
            <a:lvl1pPr algn="ctr">
              <a:defRPr/>
            </a:lvl1pPr>
          </a:lstStyle>
          <a:p>
            <a:r>
              <a:rPr lang="en-US" smtClean="0"/>
              <a:t>Click icon to add picture</a:t>
            </a:r>
            <a:endParaRPr lang="en-US"/>
          </a:p>
        </p:txBody>
      </p:sp>
      <p:sp>
        <p:nvSpPr>
          <p:cNvPr id="9" name="Text Placeholder 7"/>
          <p:cNvSpPr>
            <a:spLocks noGrp="1"/>
          </p:cNvSpPr>
          <p:nvPr>
            <p:ph type="body" sz="quarter" idx="11" hasCustomPrompt="1"/>
          </p:nvPr>
        </p:nvSpPr>
        <p:spPr>
          <a:xfrm>
            <a:off x="4826000" y="1508125"/>
            <a:ext cx="878114" cy="1477328"/>
          </a:xfrm>
        </p:spPr>
        <p:txBody>
          <a:bodyPr wrap="none" anchor="ctr">
            <a:noAutofit/>
          </a:bodyPr>
          <a:lstStyle>
            <a:lvl1pPr marL="0" marR="0" indent="0" algn="r" defTabSz="914156" rtl="0" fontAlgn="auto" latinLnBrk="0" hangingPunct="0">
              <a:lnSpc>
                <a:spcPct val="100000"/>
              </a:lnSpc>
              <a:spcBef>
                <a:spcPts val="0"/>
              </a:spcBef>
              <a:spcAft>
                <a:spcPts val="0"/>
              </a:spcAft>
              <a:buClrTx/>
              <a:buSzTx/>
              <a:buFontTx/>
              <a:buNone/>
              <a:tabLst/>
              <a:defRPr kumimoji="0" lang="en-US" sz="9600" b="1" i="0" u="none" strike="noStrike" cap="none" spc="0" normalizeH="0" baseline="0" dirty="0" smtClean="0">
                <a:ln>
                  <a:noFill/>
                </a:ln>
                <a:solidFill>
                  <a:schemeClr val="tx2">
                    <a:lumMod val="20000"/>
                    <a:lumOff val="80000"/>
                  </a:schemeClr>
                </a:solidFill>
                <a:effectLst/>
                <a:uFillTx/>
                <a:latin typeface="Arial" panose="020B0604020202020204" pitchFamily="34" charset="0"/>
                <a:ea typeface="Lato Heavy"/>
                <a:cs typeface="Arial" panose="020B0604020202020204" pitchFamily="34" charset="0"/>
                <a:sym typeface="Lato Heavy"/>
              </a:defRPr>
            </a:lvl1pPr>
          </a:lstStyle>
          <a:p>
            <a:pPr lvl="0"/>
            <a:r>
              <a:rPr lang="en-US" dirty="0" smtClean="0"/>
              <a:t>1</a:t>
            </a:r>
          </a:p>
        </p:txBody>
      </p:sp>
      <p:sp>
        <p:nvSpPr>
          <p:cNvPr id="10" name="Text Placeholder 10"/>
          <p:cNvSpPr>
            <a:spLocks noGrp="1"/>
          </p:cNvSpPr>
          <p:nvPr>
            <p:ph type="body" sz="quarter" idx="13" hasCustomPrompt="1"/>
          </p:nvPr>
        </p:nvSpPr>
        <p:spPr>
          <a:xfrm>
            <a:off x="6054727" y="1835785"/>
            <a:ext cx="5651498" cy="365760"/>
          </a:xfrm>
        </p:spPr>
        <p:txBody>
          <a:bodyPr/>
          <a:lstStyle>
            <a:lvl1pPr marL="0" marR="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defRPr lang="en-US" sz="2000" b="1" i="0" u="none" strike="noStrike" cap="none" spc="0" baseline="0" dirty="0">
                <a:solidFill>
                  <a:schemeClr val="accent1"/>
                </a:solidFill>
                <a:uFillTx/>
                <a:latin typeface="Arial" panose="020B0604020202020204" pitchFamily="34" charset="0"/>
                <a:ea typeface="+mn-ea"/>
                <a:cs typeface="Arial" panose="020B0604020202020204" pitchFamily="34" charset="0"/>
                <a:sym typeface="Wingdings 3" panose="05040102010807070707" pitchFamily="18" charset="2"/>
              </a:defRPr>
            </a:lvl1pPr>
          </a:lstStyle>
          <a:p>
            <a:pPr marL="0" marR="0" lvl="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pPr>
            <a:r>
              <a:rPr lang="en-US" dirty="0" smtClean="0"/>
              <a:t>Heading 1</a:t>
            </a:r>
          </a:p>
        </p:txBody>
      </p:sp>
      <p:sp>
        <p:nvSpPr>
          <p:cNvPr id="11" name="Text Placeholder 10"/>
          <p:cNvSpPr>
            <a:spLocks noGrp="1"/>
          </p:cNvSpPr>
          <p:nvPr>
            <p:ph type="body" sz="quarter" idx="14" hasCustomPrompt="1"/>
          </p:nvPr>
        </p:nvSpPr>
        <p:spPr>
          <a:xfrm>
            <a:off x="6054727" y="2242185"/>
            <a:ext cx="5651498" cy="481330"/>
          </a:xfrm>
        </p:spPr>
        <p:txBody>
          <a:bodyPr/>
          <a:lstStyle>
            <a:lvl1pPr marL="0" marR="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defRPr lang="en-US" sz="1400" b="0" i="0" u="none" strike="noStrike" cap="none" spc="0" baseline="0" dirty="0">
                <a:solidFill>
                  <a:schemeClr val="tx1"/>
                </a:solidFill>
                <a:uFillTx/>
                <a:latin typeface="Arial" panose="020B0604020202020204" pitchFamily="34" charset="0"/>
                <a:ea typeface="+mn-ea"/>
                <a:cs typeface="Arial" panose="020B0604020202020204" pitchFamily="34" charset="0"/>
                <a:sym typeface="Wingdings 3" panose="05040102010807070707" pitchFamily="18" charset="2"/>
              </a:defRPr>
            </a:lvl1pPr>
          </a:lstStyle>
          <a:p>
            <a:pPr marL="0" marR="0" lvl="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pPr>
            <a:r>
              <a:rPr lang="en-US" dirty="0" smtClean="0"/>
              <a:t>Click here to add text</a:t>
            </a:r>
          </a:p>
        </p:txBody>
      </p:sp>
      <p:sp>
        <p:nvSpPr>
          <p:cNvPr id="12" name="Text Placeholder 10"/>
          <p:cNvSpPr>
            <a:spLocks noGrp="1"/>
          </p:cNvSpPr>
          <p:nvPr>
            <p:ph type="body" sz="quarter" idx="15" hasCustomPrompt="1"/>
          </p:nvPr>
        </p:nvSpPr>
        <p:spPr>
          <a:xfrm>
            <a:off x="6054727" y="2950210"/>
            <a:ext cx="5651498" cy="365760"/>
          </a:xfrm>
        </p:spPr>
        <p:txBody>
          <a:bodyPr/>
          <a:lstStyle>
            <a:lvl1pPr marL="0" marR="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defRPr lang="en-US" sz="2000" b="1" i="0" u="none" strike="noStrike" cap="none" spc="0" baseline="0" dirty="0">
                <a:solidFill>
                  <a:schemeClr val="accent2"/>
                </a:solidFill>
                <a:uFillTx/>
                <a:latin typeface="Arial" panose="020B0604020202020204" pitchFamily="34" charset="0"/>
                <a:ea typeface="+mn-ea"/>
                <a:cs typeface="Arial" panose="020B0604020202020204" pitchFamily="34" charset="0"/>
                <a:sym typeface="Wingdings 3" panose="05040102010807070707" pitchFamily="18" charset="2"/>
              </a:defRPr>
            </a:lvl1pPr>
          </a:lstStyle>
          <a:p>
            <a:pPr marL="0" marR="0" lvl="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pPr>
            <a:r>
              <a:rPr lang="en-US" dirty="0" smtClean="0"/>
              <a:t>Heading 1</a:t>
            </a:r>
          </a:p>
        </p:txBody>
      </p:sp>
      <p:sp>
        <p:nvSpPr>
          <p:cNvPr id="13" name="Text Placeholder 10"/>
          <p:cNvSpPr>
            <a:spLocks noGrp="1"/>
          </p:cNvSpPr>
          <p:nvPr>
            <p:ph type="body" sz="quarter" idx="16" hasCustomPrompt="1"/>
          </p:nvPr>
        </p:nvSpPr>
        <p:spPr>
          <a:xfrm>
            <a:off x="6054727" y="3356610"/>
            <a:ext cx="5651498" cy="481330"/>
          </a:xfrm>
        </p:spPr>
        <p:txBody>
          <a:bodyPr/>
          <a:lstStyle>
            <a:lvl1pPr marL="0" marR="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defRPr lang="en-US" sz="1400" b="0" i="0" u="none" strike="noStrike" cap="none" spc="0" baseline="0" dirty="0">
                <a:solidFill>
                  <a:schemeClr val="tx1"/>
                </a:solidFill>
                <a:uFillTx/>
                <a:latin typeface="Arial" panose="020B0604020202020204" pitchFamily="34" charset="0"/>
                <a:ea typeface="+mn-ea"/>
                <a:cs typeface="Arial" panose="020B0604020202020204" pitchFamily="34" charset="0"/>
                <a:sym typeface="Wingdings 3" panose="05040102010807070707" pitchFamily="18" charset="2"/>
              </a:defRPr>
            </a:lvl1pPr>
          </a:lstStyle>
          <a:p>
            <a:pPr marL="0" marR="0" lvl="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pPr>
            <a:r>
              <a:rPr lang="en-US" dirty="0" smtClean="0"/>
              <a:t>Click here to add text</a:t>
            </a:r>
          </a:p>
        </p:txBody>
      </p:sp>
      <p:sp>
        <p:nvSpPr>
          <p:cNvPr id="14" name="Text Placeholder 10"/>
          <p:cNvSpPr>
            <a:spLocks noGrp="1"/>
          </p:cNvSpPr>
          <p:nvPr>
            <p:ph type="body" sz="quarter" idx="18" hasCustomPrompt="1"/>
          </p:nvPr>
        </p:nvSpPr>
        <p:spPr>
          <a:xfrm>
            <a:off x="6054727" y="4083685"/>
            <a:ext cx="5651498" cy="365760"/>
          </a:xfrm>
        </p:spPr>
        <p:txBody>
          <a:bodyPr/>
          <a:lstStyle>
            <a:lvl1pPr marL="0" marR="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defRPr lang="en-US" sz="2000" b="1" i="0" u="none" strike="noStrike" cap="none" spc="0" baseline="0" dirty="0">
                <a:solidFill>
                  <a:schemeClr val="accent3"/>
                </a:solidFill>
                <a:uFillTx/>
                <a:latin typeface="Arial" panose="020B0604020202020204" pitchFamily="34" charset="0"/>
                <a:ea typeface="+mn-ea"/>
                <a:cs typeface="Arial" panose="020B0604020202020204" pitchFamily="34" charset="0"/>
                <a:sym typeface="Wingdings 3" panose="05040102010807070707" pitchFamily="18" charset="2"/>
              </a:defRPr>
            </a:lvl1pPr>
          </a:lstStyle>
          <a:p>
            <a:pPr marL="0" marR="0" lvl="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pPr>
            <a:r>
              <a:rPr lang="en-US" dirty="0" smtClean="0"/>
              <a:t>Heading 1</a:t>
            </a:r>
          </a:p>
        </p:txBody>
      </p:sp>
      <p:sp>
        <p:nvSpPr>
          <p:cNvPr id="15" name="Text Placeholder 10"/>
          <p:cNvSpPr>
            <a:spLocks noGrp="1"/>
          </p:cNvSpPr>
          <p:nvPr>
            <p:ph type="body" sz="quarter" idx="19" hasCustomPrompt="1"/>
          </p:nvPr>
        </p:nvSpPr>
        <p:spPr>
          <a:xfrm>
            <a:off x="6054727" y="4490085"/>
            <a:ext cx="5651498" cy="481330"/>
          </a:xfrm>
        </p:spPr>
        <p:txBody>
          <a:bodyPr/>
          <a:lstStyle>
            <a:lvl1pPr marL="0" marR="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defRPr lang="en-US" sz="1400" b="0" i="0" u="none" strike="noStrike" cap="none" spc="0" baseline="0" dirty="0">
                <a:solidFill>
                  <a:schemeClr val="tx1"/>
                </a:solidFill>
                <a:uFillTx/>
                <a:latin typeface="Arial" panose="020B0604020202020204" pitchFamily="34" charset="0"/>
                <a:ea typeface="+mn-ea"/>
                <a:cs typeface="Arial" panose="020B0604020202020204" pitchFamily="34" charset="0"/>
                <a:sym typeface="Wingdings 3" panose="05040102010807070707" pitchFamily="18" charset="2"/>
              </a:defRPr>
            </a:lvl1pPr>
          </a:lstStyle>
          <a:p>
            <a:pPr marL="0" marR="0" lvl="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pPr>
            <a:r>
              <a:rPr lang="en-US" dirty="0" smtClean="0"/>
              <a:t>Click here to add text</a:t>
            </a:r>
          </a:p>
        </p:txBody>
      </p:sp>
      <p:sp>
        <p:nvSpPr>
          <p:cNvPr id="16" name="Text Placeholder 10"/>
          <p:cNvSpPr>
            <a:spLocks noGrp="1"/>
          </p:cNvSpPr>
          <p:nvPr>
            <p:ph type="body" sz="quarter" idx="21" hasCustomPrompt="1"/>
          </p:nvPr>
        </p:nvSpPr>
        <p:spPr>
          <a:xfrm>
            <a:off x="6054727" y="5198110"/>
            <a:ext cx="5651498" cy="365760"/>
          </a:xfrm>
        </p:spPr>
        <p:txBody>
          <a:bodyPr/>
          <a:lstStyle>
            <a:lvl1pPr marL="0" marR="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defRPr lang="en-US" sz="2000" b="1" i="0" u="none" strike="noStrike" cap="none" spc="0" baseline="0" dirty="0">
                <a:solidFill>
                  <a:schemeClr val="accent4"/>
                </a:solidFill>
                <a:uFillTx/>
                <a:latin typeface="Arial" panose="020B0604020202020204" pitchFamily="34" charset="0"/>
                <a:ea typeface="+mn-ea"/>
                <a:cs typeface="Arial" panose="020B0604020202020204" pitchFamily="34" charset="0"/>
                <a:sym typeface="Wingdings 3" panose="05040102010807070707" pitchFamily="18" charset="2"/>
              </a:defRPr>
            </a:lvl1pPr>
          </a:lstStyle>
          <a:p>
            <a:pPr marL="0" marR="0" lvl="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pPr>
            <a:r>
              <a:rPr lang="en-US" dirty="0" smtClean="0"/>
              <a:t>Heading 1</a:t>
            </a:r>
          </a:p>
        </p:txBody>
      </p:sp>
      <p:sp>
        <p:nvSpPr>
          <p:cNvPr id="17" name="Text Placeholder 10"/>
          <p:cNvSpPr>
            <a:spLocks noGrp="1"/>
          </p:cNvSpPr>
          <p:nvPr>
            <p:ph type="body" sz="quarter" idx="22" hasCustomPrompt="1"/>
          </p:nvPr>
        </p:nvSpPr>
        <p:spPr>
          <a:xfrm>
            <a:off x="6054727" y="5604510"/>
            <a:ext cx="5651498" cy="481330"/>
          </a:xfrm>
        </p:spPr>
        <p:txBody>
          <a:bodyPr/>
          <a:lstStyle>
            <a:lvl1pPr marL="0" marR="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defRPr lang="en-US" sz="1400" b="0" i="0" u="none" strike="noStrike" cap="none" spc="0" baseline="0" dirty="0">
                <a:solidFill>
                  <a:schemeClr val="tx1"/>
                </a:solidFill>
                <a:uFillTx/>
                <a:latin typeface="Arial" panose="020B0604020202020204" pitchFamily="34" charset="0"/>
                <a:ea typeface="+mn-ea"/>
                <a:cs typeface="Arial" panose="020B0604020202020204" pitchFamily="34" charset="0"/>
                <a:sym typeface="Wingdings 3" panose="05040102010807070707" pitchFamily="18" charset="2"/>
              </a:defRPr>
            </a:lvl1pPr>
          </a:lstStyle>
          <a:p>
            <a:pPr marL="0" marR="0" lvl="0" indent="0" algn="l" defTabSz="914400" rtl="0" eaLnBrk="1" fontAlgn="auto" latinLnBrk="0" hangingPunct="1">
              <a:lnSpc>
                <a:spcPct val="100000"/>
              </a:lnSpc>
              <a:spcBef>
                <a:spcPts val="0"/>
              </a:spcBef>
              <a:spcAft>
                <a:spcPts val="600"/>
              </a:spcAft>
              <a:buClr>
                <a:schemeClr val="accent1"/>
              </a:buClr>
              <a:buSzPct val="100000"/>
              <a:buFont typeface="Wingdings" panose="05000000000000000000" pitchFamily="2" charset="2"/>
              <a:buNone/>
              <a:tabLst/>
            </a:pPr>
            <a:r>
              <a:rPr lang="en-US" dirty="0" smtClean="0"/>
              <a:t>Click here to add text</a:t>
            </a:r>
          </a:p>
        </p:txBody>
      </p:sp>
      <p:sp>
        <p:nvSpPr>
          <p:cNvPr id="18" name="Text Placeholder 7"/>
          <p:cNvSpPr>
            <a:spLocks noGrp="1"/>
          </p:cNvSpPr>
          <p:nvPr>
            <p:ph type="body" sz="quarter" idx="23" hasCustomPrompt="1"/>
          </p:nvPr>
        </p:nvSpPr>
        <p:spPr>
          <a:xfrm>
            <a:off x="4826000" y="2628900"/>
            <a:ext cx="878114" cy="1477328"/>
          </a:xfrm>
        </p:spPr>
        <p:txBody>
          <a:bodyPr wrap="none" anchor="ctr">
            <a:noAutofit/>
          </a:bodyPr>
          <a:lstStyle>
            <a:lvl1pPr marL="0" marR="0" indent="0" algn="r" defTabSz="914156" rtl="0" fontAlgn="auto" latinLnBrk="0" hangingPunct="0">
              <a:lnSpc>
                <a:spcPct val="100000"/>
              </a:lnSpc>
              <a:spcBef>
                <a:spcPts val="0"/>
              </a:spcBef>
              <a:spcAft>
                <a:spcPts val="0"/>
              </a:spcAft>
              <a:buClrTx/>
              <a:buSzTx/>
              <a:buFontTx/>
              <a:buNone/>
              <a:tabLst/>
              <a:defRPr kumimoji="0" lang="en-US" sz="9600" b="1" i="0" u="none" strike="noStrike" cap="none" spc="0" normalizeH="0" baseline="0" dirty="0" smtClean="0">
                <a:ln>
                  <a:noFill/>
                </a:ln>
                <a:solidFill>
                  <a:schemeClr val="tx2">
                    <a:lumMod val="20000"/>
                    <a:lumOff val="80000"/>
                  </a:schemeClr>
                </a:solidFill>
                <a:effectLst/>
                <a:uFillTx/>
                <a:latin typeface="Arial" panose="020B0604020202020204" pitchFamily="34" charset="0"/>
                <a:ea typeface="Lato Heavy"/>
                <a:cs typeface="Arial" panose="020B0604020202020204" pitchFamily="34" charset="0"/>
                <a:sym typeface="Lato Heavy"/>
              </a:defRPr>
            </a:lvl1pPr>
          </a:lstStyle>
          <a:p>
            <a:pPr lvl="0"/>
            <a:r>
              <a:rPr lang="en-US" dirty="0" smtClean="0"/>
              <a:t>2</a:t>
            </a:r>
          </a:p>
        </p:txBody>
      </p:sp>
      <p:sp>
        <p:nvSpPr>
          <p:cNvPr id="19" name="Text Placeholder 7"/>
          <p:cNvSpPr>
            <a:spLocks noGrp="1"/>
          </p:cNvSpPr>
          <p:nvPr>
            <p:ph type="body" sz="quarter" idx="24" hasCustomPrompt="1"/>
          </p:nvPr>
        </p:nvSpPr>
        <p:spPr>
          <a:xfrm>
            <a:off x="4826000" y="3749675"/>
            <a:ext cx="878114" cy="1477328"/>
          </a:xfrm>
        </p:spPr>
        <p:txBody>
          <a:bodyPr wrap="none" anchor="ctr">
            <a:noAutofit/>
          </a:bodyPr>
          <a:lstStyle>
            <a:lvl1pPr marL="0" marR="0" indent="0" algn="r" defTabSz="914156" rtl="0" fontAlgn="auto" latinLnBrk="0" hangingPunct="0">
              <a:lnSpc>
                <a:spcPct val="100000"/>
              </a:lnSpc>
              <a:spcBef>
                <a:spcPts val="0"/>
              </a:spcBef>
              <a:spcAft>
                <a:spcPts val="0"/>
              </a:spcAft>
              <a:buClrTx/>
              <a:buSzTx/>
              <a:buFontTx/>
              <a:buNone/>
              <a:tabLst/>
              <a:defRPr kumimoji="0" lang="en-US" sz="9600" b="1" i="0" u="none" strike="noStrike" cap="none" spc="0" normalizeH="0" baseline="0" dirty="0" smtClean="0">
                <a:ln>
                  <a:noFill/>
                </a:ln>
                <a:solidFill>
                  <a:schemeClr val="tx2">
                    <a:lumMod val="20000"/>
                    <a:lumOff val="80000"/>
                  </a:schemeClr>
                </a:solidFill>
                <a:effectLst/>
                <a:uFillTx/>
                <a:latin typeface="Arial" panose="020B0604020202020204" pitchFamily="34" charset="0"/>
                <a:ea typeface="Lato Heavy"/>
                <a:cs typeface="Arial" panose="020B0604020202020204" pitchFamily="34" charset="0"/>
                <a:sym typeface="Lato Heavy"/>
              </a:defRPr>
            </a:lvl1pPr>
          </a:lstStyle>
          <a:p>
            <a:pPr lvl="0"/>
            <a:r>
              <a:rPr lang="en-US" dirty="0" smtClean="0"/>
              <a:t>3</a:t>
            </a:r>
          </a:p>
        </p:txBody>
      </p:sp>
      <p:sp>
        <p:nvSpPr>
          <p:cNvPr id="20" name="Text Placeholder 7"/>
          <p:cNvSpPr>
            <a:spLocks noGrp="1"/>
          </p:cNvSpPr>
          <p:nvPr>
            <p:ph type="body" sz="quarter" idx="25" hasCustomPrompt="1"/>
          </p:nvPr>
        </p:nvSpPr>
        <p:spPr>
          <a:xfrm>
            <a:off x="4826000" y="4870450"/>
            <a:ext cx="878114" cy="1477328"/>
          </a:xfrm>
        </p:spPr>
        <p:txBody>
          <a:bodyPr wrap="none" anchor="ctr">
            <a:noAutofit/>
          </a:bodyPr>
          <a:lstStyle>
            <a:lvl1pPr marL="0" marR="0" indent="0" algn="r" defTabSz="914156" rtl="0" fontAlgn="auto" latinLnBrk="0" hangingPunct="0">
              <a:lnSpc>
                <a:spcPct val="100000"/>
              </a:lnSpc>
              <a:spcBef>
                <a:spcPts val="0"/>
              </a:spcBef>
              <a:spcAft>
                <a:spcPts val="0"/>
              </a:spcAft>
              <a:buClrTx/>
              <a:buSzTx/>
              <a:buFontTx/>
              <a:buNone/>
              <a:tabLst/>
              <a:defRPr kumimoji="0" lang="en-US" sz="9600" b="1" i="0" u="none" strike="noStrike" cap="none" spc="0" normalizeH="0" baseline="0" dirty="0" smtClean="0">
                <a:ln>
                  <a:noFill/>
                </a:ln>
                <a:solidFill>
                  <a:schemeClr val="tx2">
                    <a:lumMod val="20000"/>
                    <a:lumOff val="80000"/>
                  </a:schemeClr>
                </a:solidFill>
                <a:effectLst/>
                <a:uFillTx/>
                <a:latin typeface="Arial" panose="020B0604020202020204" pitchFamily="34" charset="0"/>
                <a:ea typeface="Lato Heavy"/>
                <a:cs typeface="Arial" panose="020B0604020202020204" pitchFamily="34" charset="0"/>
                <a:sym typeface="Lato Heavy"/>
              </a:defRPr>
            </a:lvl1pPr>
          </a:lstStyle>
          <a:p>
            <a:pPr lvl="0"/>
            <a:r>
              <a:rPr lang="en-US" dirty="0" smtClean="0"/>
              <a:t>4</a:t>
            </a:r>
          </a:p>
        </p:txBody>
      </p:sp>
      <p:sp>
        <p:nvSpPr>
          <p:cNvPr id="2" name="Title 1"/>
          <p:cNvSpPr>
            <a:spLocks noGrp="1"/>
          </p:cNvSpPr>
          <p:nvPr>
            <p:ph type="title" hasCustomPrompt="1"/>
          </p:nvPr>
        </p:nvSpPr>
        <p:spPr>
          <a:xfrm>
            <a:off x="4826000" y="457200"/>
            <a:ext cx="6876288" cy="1051560"/>
          </a:xfrm>
        </p:spPr>
        <p:txBody>
          <a:bodyPr/>
          <a:lstStyle/>
          <a:p>
            <a:r>
              <a:rPr lang="en-US" dirty="0" smtClean="0"/>
              <a:t>Table of Contents</a:t>
            </a:r>
          </a:p>
        </p:txBody>
      </p:sp>
      <p:sp>
        <p:nvSpPr>
          <p:cNvPr id="21" name="Rectangle 20"/>
          <p:cNvSpPr/>
          <p:nvPr/>
        </p:nvSpPr>
        <p:spPr>
          <a:xfrm rot="16200000">
            <a:off x="5836412" y="-700118"/>
            <a:ext cx="82296" cy="2103120"/>
          </a:xfrm>
          <a:prstGeom prst="rect">
            <a:avLst/>
          </a:prstGeom>
          <a:gradFill>
            <a:gsLst>
              <a:gs pos="33000">
                <a:schemeClr val="accent1"/>
              </a:gs>
              <a:gs pos="100000">
                <a:schemeClr val="accent3"/>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chemeClr val="accent5"/>
              </a:solidFill>
              <a:effectLst/>
              <a:uFillTx/>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0055527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Title 1"/>
          <p:cNvSpPr txBox="1">
            <a:spLocks/>
          </p:cNvSpPr>
          <p:nvPr/>
        </p:nvSpPr>
        <p:spPr>
          <a:xfrm>
            <a:off x="484632" y="402336"/>
            <a:ext cx="11228832" cy="1051560"/>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lang="en-US" sz="4000" kern="1200" baseline="0">
                <a:solidFill>
                  <a:srgbClr val="1A237E"/>
                </a:solidFill>
                <a:latin typeface="+mj-lt"/>
                <a:ea typeface="+mj-ea"/>
                <a:cs typeface="+mj-cs"/>
              </a:defRPr>
            </a:lvl1pPr>
          </a:lstStyle>
          <a:p>
            <a:pPr algn="l" defTabSz="914400" rtl="0" eaLnBrk="1" latinLnBrk="0" hangingPunct="1">
              <a:lnSpc>
                <a:spcPct val="100000"/>
              </a:lnSpc>
              <a:spcBef>
                <a:spcPct val="0"/>
              </a:spcBef>
              <a:buNone/>
            </a:pPr>
            <a:r>
              <a:rPr lang="en-US" sz="4000" kern="1200" baseline="0" dirty="0" smtClean="0">
                <a:solidFill>
                  <a:srgbClr val="1A237E"/>
                </a:solidFill>
                <a:latin typeface="+mj-lt"/>
                <a:ea typeface="+mj-ea"/>
                <a:cs typeface="+mj-cs"/>
              </a:rPr>
              <a:t>Table of Contents</a:t>
            </a:r>
            <a:endParaRPr lang="en-US" sz="4000" kern="1200" baseline="0" dirty="0">
              <a:solidFill>
                <a:srgbClr val="1A237E"/>
              </a:solidFill>
              <a:latin typeface="+mj-lt"/>
              <a:ea typeface="+mj-ea"/>
              <a:cs typeface="+mj-cs"/>
            </a:endParaRPr>
          </a:p>
        </p:txBody>
      </p:sp>
      <p:sp>
        <p:nvSpPr>
          <p:cNvPr id="3" name="Text Placeholder 2"/>
          <p:cNvSpPr>
            <a:spLocks noGrp="1"/>
          </p:cNvSpPr>
          <p:nvPr>
            <p:ph type="body" sz="quarter" idx="10" hasCustomPrompt="1"/>
          </p:nvPr>
        </p:nvSpPr>
        <p:spPr>
          <a:xfrm>
            <a:off x="469900" y="1816100"/>
            <a:ext cx="11244263" cy="4140200"/>
          </a:xfrm>
        </p:spPr>
        <p:txBody>
          <a:bodyPr>
            <a:noAutofit/>
          </a:bodyPr>
          <a:lstStyle>
            <a:lvl1pPr marL="0" marR="0" indent="0" algn="l" defTabSz="914400" rtl="0" eaLnBrk="1" fontAlgn="auto" latinLnBrk="0" hangingPunct="1">
              <a:lnSpc>
                <a:spcPct val="100000"/>
              </a:lnSpc>
              <a:spcBef>
                <a:spcPts val="600"/>
              </a:spcBef>
              <a:spcAft>
                <a:spcPts val="600"/>
              </a:spcAft>
              <a:buClrTx/>
              <a:buSzTx/>
              <a:buFontTx/>
              <a:buNone/>
              <a:tabLst>
                <a:tab pos="8694738" algn="l"/>
              </a:tabLst>
              <a:defRPr lang="en-US" sz="2400" kern="1200" baseline="0" dirty="0">
                <a:solidFill>
                  <a:schemeClr val="tx1"/>
                </a:solidFill>
                <a:latin typeface="+mn-lt"/>
                <a:ea typeface="+mn-ea"/>
                <a:cs typeface="+mn-cs"/>
              </a:defRPr>
            </a:lvl1pPr>
          </a:lstStyle>
          <a:p>
            <a:pPr lvl="0"/>
            <a:r>
              <a:rPr lang="en-US" dirty="0" smtClean="0"/>
              <a:t>Heading 1	01</a:t>
            </a:r>
          </a:p>
          <a:p>
            <a:pPr marL="0" marR="0" lvl="0" indent="0" algn="l" defTabSz="914400" rtl="0" eaLnBrk="1" fontAlgn="auto" latinLnBrk="0" hangingPunct="1">
              <a:lnSpc>
                <a:spcPct val="100000"/>
              </a:lnSpc>
              <a:spcBef>
                <a:spcPts val="600"/>
              </a:spcBef>
              <a:spcAft>
                <a:spcPts val="600"/>
              </a:spcAft>
              <a:buClrTx/>
              <a:buSzTx/>
              <a:buFontTx/>
              <a:buNone/>
              <a:tabLst>
                <a:tab pos="8694738" algn="l"/>
              </a:tabLst>
              <a:defRPr/>
            </a:pPr>
            <a:r>
              <a:rPr lang="en-US" dirty="0" smtClean="0"/>
              <a:t>Heading 2	10</a:t>
            </a:r>
          </a:p>
          <a:p>
            <a:pPr marL="0" marR="0" lvl="0" indent="0" algn="l" defTabSz="914400" rtl="0" eaLnBrk="1" fontAlgn="auto" latinLnBrk="0" hangingPunct="1">
              <a:lnSpc>
                <a:spcPct val="100000"/>
              </a:lnSpc>
              <a:spcBef>
                <a:spcPts val="600"/>
              </a:spcBef>
              <a:spcAft>
                <a:spcPts val="600"/>
              </a:spcAft>
              <a:buClrTx/>
              <a:buSzTx/>
              <a:buFontTx/>
              <a:buNone/>
              <a:tabLst>
                <a:tab pos="8694738" algn="l"/>
              </a:tabLst>
              <a:defRPr/>
            </a:pPr>
            <a:r>
              <a:rPr lang="en-US" dirty="0" smtClean="0"/>
              <a:t>Heading 3	20</a:t>
            </a:r>
          </a:p>
          <a:p>
            <a:pPr marL="0" marR="0" lvl="0" indent="0" algn="l" defTabSz="914400" rtl="0" eaLnBrk="1" fontAlgn="auto" latinLnBrk="0" hangingPunct="1">
              <a:lnSpc>
                <a:spcPct val="100000"/>
              </a:lnSpc>
              <a:spcBef>
                <a:spcPts val="600"/>
              </a:spcBef>
              <a:spcAft>
                <a:spcPts val="600"/>
              </a:spcAft>
              <a:buClrTx/>
              <a:buSzTx/>
              <a:buFontTx/>
              <a:buNone/>
              <a:tabLst>
                <a:tab pos="8694738" algn="l"/>
              </a:tabLst>
              <a:defRPr/>
            </a:pPr>
            <a:r>
              <a:rPr lang="en-US" dirty="0" smtClean="0"/>
              <a:t>Heading 4	32</a:t>
            </a:r>
          </a:p>
          <a:p>
            <a:pPr marL="0" marR="0" lvl="0" indent="0" algn="l" defTabSz="914400" rtl="0" eaLnBrk="1" fontAlgn="auto" latinLnBrk="0" hangingPunct="1">
              <a:lnSpc>
                <a:spcPct val="100000"/>
              </a:lnSpc>
              <a:spcBef>
                <a:spcPts val="600"/>
              </a:spcBef>
              <a:spcAft>
                <a:spcPts val="600"/>
              </a:spcAft>
              <a:buClrTx/>
              <a:buSzTx/>
              <a:buFontTx/>
              <a:buNone/>
              <a:tabLst>
                <a:tab pos="8694738" algn="l"/>
              </a:tabLst>
              <a:defRPr/>
            </a:pPr>
            <a:r>
              <a:rPr lang="en-US" dirty="0" smtClean="0"/>
              <a:t>Heading 5	40</a:t>
            </a:r>
          </a:p>
          <a:p>
            <a:pPr marL="0" marR="0" lvl="0" indent="0" algn="l" defTabSz="914400" rtl="0" eaLnBrk="1" fontAlgn="auto" latinLnBrk="0" hangingPunct="1">
              <a:lnSpc>
                <a:spcPct val="100000"/>
              </a:lnSpc>
              <a:spcBef>
                <a:spcPts val="600"/>
              </a:spcBef>
              <a:spcAft>
                <a:spcPts val="600"/>
              </a:spcAft>
              <a:buClrTx/>
              <a:buSzTx/>
              <a:buFontTx/>
              <a:buNone/>
              <a:tabLst>
                <a:tab pos="8694738" algn="l"/>
              </a:tabLst>
              <a:defRPr/>
            </a:pPr>
            <a:r>
              <a:rPr lang="en-US" dirty="0" smtClean="0"/>
              <a:t>Heading 6	45</a:t>
            </a:r>
          </a:p>
          <a:p>
            <a:pPr marL="0" marR="0" lvl="0" indent="0" algn="l" defTabSz="914400" rtl="0" eaLnBrk="1" fontAlgn="auto" latinLnBrk="0" hangingPunct="1">
              <a:lnSpc>
                <a:spcPct val="100000"/>
              </a:lnSpc>
              <a:spcBef>
                <a:spcPts val="600"/>
              </a:spcBef>
              <a:spcAft>
                <a:spcPts val="600"/>
              </a:spcAft>
              <a:buClrTx/>
              <a:buSzTx/>
              <a:buFontTx/>
              <a:buNone/>
              <a:tabLst>
                <a:tab pos="8694738" algn="l"/>
              </a:tabLst>
              <a:defRPr/>
            </a:pPr>
            <a:r>
              <a:rPr lang="en-US" dirty="0" smtClean="0"/>
              <a:t>Heading 7	50</a:t>
            </a:r>
          </a:p>
          <a:p>
            <a:pPr marL="0" marR="0" lvl="0" indent="0" algn="l" defTabSz="914400" rtl="0" eaLnBrk="1" fontAlgn="auto" latinLnBrk="0" hangingPunct="1">
              <a:lnSpc>
                <a:spcPct val="100000"/>
              </a:lnSpc>
              <a:spcBef>
                <a:spcPts val="600"/>
              </a:spcBef>
              <a:spcAft>
                <a:spcPts val="600"/>
              </a:spcAft>
              <a:buClrTx/>
              <a:buSzTx/>
              <a:buFontTx/>
              <a:buNone/>
              <a:tabLst>
                <a:tab pos="8694738" algn="l"/>
              </a:tabLst>
              <a:defRPr/>
            </a:pPr>
            <a:r>
              <a:rPr lang="en-US" dirty="0" smtClean="0"/>
              <a:t>Heading 8	60</a:t>
            </a:r>
          </a:p>
          <a:p>
            <a:pPr marL="0" marR="0" lvl="0" indent="0" algn="l" defTabSz="914400" rtl="0" eaLnBrk="1" fontAlgn="auto" latinLnBrk="0" hangingPunct="1">
              <a:lnSpc>
                <a:spcPct val="100000"/>
              </a:lnSpc>
              <a:spcBef>
                <a:spcPts val="600"/>
              </a:spcBef>
              <a:spcAft>
                <a:spcPts val="600"/>
              </a:spcAft>
              <a:buClrTx/>
              <a:buSzTx/>
              <a:buFontTx/>
              <a:buNone/>
              <a:tabLst>
                <a:tab pos="8694738" algn="l"/>
              </a:tabLst>
            </a:pPr>
            <a:endParaRPr lang="en-US" dirty="0"/>
          </a:p>
        </p:txBody>
      </p:sp>
    </p:spTree>
    <p:extLst>
      <p:ext uri="{BB962C8B-B14F-4D97-AF65-F5344CB8AC3E}">
        <p14:creationId xmlns:p14="http://schemas.microsoft.com/office/powerpoint/2010/main" val="385253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sp>
        <p:nvSpPr>
          <p:cNvPr id="5" name="Rectangle 4"/>
          <p:cNvSpPr/>
          <p:nvPr/>
        </p:nvSpPr>
        <p:spPr>
          <a:xfrm>
            <a:off x="6073140" y="2093976"/>
            <a:ext cx="45720" cy="2670048"/>
          </a:xfrm>
          <a:prstGeom prst="rect">
            <a:avLst/>
          </a:prstGeom>
          <a:gradFill>
            <a:gsLst>
              <a:gs pos="33000">
                <a:schemeClr val="accent1"/>
              </a:gs>
              <a:gs pos="100000">
                <a:schemeClr val="accent3"/>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lvl="0" defTabSz="1828433"/>
            <a:endParaRPr lang="en-US" sz="3600" dirty="0">
              <a:latin typeface="Arial" panose="020B0604020202020204" pitchFamily="34" charset="0"/>
              <a:cs typeface="Arial" panose="020B0604020202020204" pitchFamily="34" charset="0"/>
              <a:sym typeface="Calibri"/>
            </a:endParaRPr>
          </a:p>
        </p:txBody>
      </p:sp>
      <p:sp>
        <p:nvSpPr>
          <p:cNvPr id="6" name="Picture Placeholder 3"/>
          <p:cNvSpPr>
            <a:spLocks noGrp="1"/>
          </p:cNvSpPr>
          <p:nvPr>
            <p:ph type="pic" sz="quarter" idx="11"/>
          </p:nvPr>
        </p:nvSpPr>
        <p:spPr>
          <a:xfrm>
            <a:off x="0" y="0"/>
            <a:ext cx="5730875" cy="6858000"/>
          </a:xfrm>
          <a:solidFill>
            <a:schemeClr val="bg1">
              <a:lumMod val="75000"/>
            </a:schemeClr>
          </a:solidFill>
        </p:spPr>
        <p:txBody>
          <a:bodyPr anchor="ctr"/>
          <a:lstStyle>
            <a:lvl1pPr algn="ctr">
              <a:defRPr/>
            </a:lvl1pPr>
          </a:lstStyle>
          <a:p>
            <a:r>
              <a:rPr lang="en-US" smtClean="0"/>
              <a:t>Click icon to add picture</a:t>
            </a:r>
            <a:endParaRPr lang="en-US" dirty="0"/>
          </a:p>
        </p:txBody>
      </p:sp>
      <p:sp>
        <p:nvSpPr>
          <p:cNvPr id="2" name="Title 1"/>
          <p:cNvSpPr>
            <a:spLocks noGrp="1"/>
          </p:cNvSpPr>
          <p:nvPr>
            <p:ph type="title"/>
          </p:nvPr>
        </p:nvSpPr>
        <p:spPr>
          <a:xfrm>
            <a:off x="6232525" y="3428999"/>
            <a:ext cx="5477256" cy="1051560"/>
          </a:xfrm>
        </p:spPr>
        <p:txBody>
          <a:bodyPr lIns="91440">
            <a:noAutofit/>
          </a:bodyPr>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6232525" y="2093913"/>
            <a:ext cx="1371600" cy="1198562"/>
          </a:xfrm>
        </p:spPr>
        <p:txBody>
          <a:bodyPr lIns="91440" anchor="ctr"/>
          <a:lstStyle>
            <a:lvl1pPr algn="l">
              <a:defRPr sz="8000" b="1" baseline="0">
                <a:solidFill>
                  <a:schemeClr val="accent3"/>
                </a:solidFill>
              </a:defRPr>
            </a:lvl1pPr>
          </a:lstStyle>
          <a:p>
            <a:pPr lvl="0"/>
            <a:r>
              <a:rPr lang="en-US" dirty="0" smtClean="0"/>
              <a:t>#</a:t>
            </a:r>
          </a:p>
        </p:txBody>
      </p:sp>
      <p:sp>
        <p:nvSpPr>
          <p:cNvPr id="10" name="Rectangle 9"/>
          <p:cNvSpPr/>
          <p:nvPr/>
        </p:nvSpPr>
        <p:spPr>
          <a:xfrm>
            <a:off x="10665258" y="6291818"/>
            <a:ext cx="1045158" cy="286232"/>
          </a:xfrm>
          <a:prstGeom prst="rect">
            <a:avLst/>
          </a:prstGeom>
        </p:spPr>
        <p:txBody>
          <a:bodyPr wrap="none" lIns="0" rIns="0">
            <a:spAutoFit/>
          </a:bodyPr>
          <a:lstStyle/>
          <a:p>
            <a:pPr marL="0" indent="0" algn="r" defTabSz="914400" rtl="0" eaLnBrk="1" latinLnBrk="0" hangingPunct="1">
              <a:lnSpc>
                <a:spcPct val="90000"/>
              </a:lnSpc>
              <a:spcBef>
                <a:spcPts val="1000"/>
              </a:spcBef>
              <a:buFont typeface="Arial" panose="020B0604020202020204" pitchFamily="34" charset="0"/>
              <a:buNone/>
            </a:pPr>
            <a:r>
              <a:rPr lang="en-US" sz="1400" b="0" kern="1200" baseline="0" dirty="0" smtClean="0">
                <a:solidFill>
                  <a:srgbClr val="525252"/>
                </a:solidFill>
                <a:latin typeface="Arial" panose="020B0604020202020204" pitchFamily="34" charset="0"/>
                <a:ea typeface="+mn-ea"/>
                <a:cs typeface="Arial" panose="020B0604020202020204" pitchFamily="34" charset="0"/>
              </a:rPr>
              <a:t>acuitykp.com</a:t>
            </a:r>
          </a:p>
        </p:txBody>
      </p:sp>
    </p:spTree>
    <p:extLst>
      <p:ext uri="{BB962C8B-B14F-4D97-AF65-F5344CB8AC3E}">
        <p14:creationId xmlns:p14="http://schemas.microsoft.com/office/powerpoint/2010/main" val="113557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11" name="Rectangle 10"/>
          <p:cNvSpPr/>
          <p:nvPr/>
        </p:nvSpPr>
        <p:spPr>
          <a:xfrm>
            <a:off x="484505" y="3692527"/>
            <a:ext cx="45720" cy="2487168"/>
          </a:xfrm>
          <a:prstGeom prst="rect">
            <a:avLst/>
          </a:prstGeom>
          <a:gradFill>
            <a:gsLst>
              <a:gs pos="33000">
                <a:schemeClr val="accent1"/>
              </a:gs>
              <a:gs pos="100000">
                <a:schemeClr val="accent3"/>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lvl="0" defTabSz="1828433"/>
            <a:endParaRPr lang="en-US" sz="3600" dirty="0">
              <a:latin typeface="Arial" panose="020B0604020202020204" pitchFamily="34" charset="0"/>
              <a:cs typeface="Arial" panose="020B0604020202020204" pitchFamily="34" charset="0"/>
              <a:sym typeface="Calibri"/>
            </a:endParaRPr>
          </a:p>
        </p:txBody>
      </p:sp>
      <p:sp>
        <p:nvSpPr>
          <p:cNvPr id="12" name="Picture Placeholder 3"/>
          <p:cNvSpPr>
            <a:spLocks noGrp="1"/>
          </p:cNvSpPr>
          <p:nvPr>
            <p:ph type="pic" sz="quarter" idx="11"/>
          </p:nvPr>
        </p:nvSpPr>
        <p:spPr>
          <a:xfrm>
            <a:off x="0" y="0"/>
            <a:ext cx="12192000" cy="3429001"/>
          </a:xfrm>
          <a:solidFill>
            <a:schemeClr val="bg1">
              <a:lumMod val="75000"/>
            </a:schemeClr>
          </a:solidFill>
        </p:spPr>
        <p:txBody>
          <a:bodyPr anchor="ctr"/>
          <a:lstStyle>
            <a:lvl1pPr algn="ctr">
              <a:defRPr/>
            </a:lvl1pPr>
          </a:lstStyle>
          <a:p>
            <a:r>
              <a:rPr lang="en-US" smtClean="0"/>
              <a:t>Click icon to add picture</a:t>
            </a:r>
            <a:endParaRPr lang="en-US"/>
          </a:p>
        </p:txBody>
      </p:sp>
      <p:sp>
        <p:nvSpPr>
          <p:cNvPr id="3" name="Title 2"/>
          <p:cNvSpPr>
            <a:spLocks noGrp="1"/>
          </p:cNvSpPr>
          <p:nvPr>
            <p:ph type="title"/>
          </p:nvPr>
        </p:nvSpPr>
        <p:spPr>
          <a:xfrm>
            <a:off x="643889" y="5023642"/>
            <a:ext cx="11064240" cy="1051560"/>
          </a:xfrm>
        </p:spPr>
        <p:txBody>
          <a:bodyPr lIns="91440">
            <a:noAutofit/>
          </a:bodyPr>
          <a:lstStyle/>
          <a:p>
            <a:r>
              <a:rPr lang="en-US" smtClean="0"/>
              <a:t>Click to edit Master title style</a:t>
            </a:r>
            <a:endParaRPr lang="en-US" dirty="0"/>
          </a:p>
        </p:txBody>
      </p:sp>
      <p:sp>
        <p:nvSpPr>
          <p:cNvPr id="5" name="Text Placeholder 4"/>
          <p:cNvSpPr>
            <a:spLocks noGrp="1"/>
          </p:cNvSpPr>
          <p:nvPr>
            <p:ph type="body" sz="quarter" idx="13" hasCustomPrompt="1"/>
          </p:nvPr>
        </p:nvSpPr>
        <p:spPr>
          <a:xfrm>
            <a:off x="643888" y="3692525"/>
            <a:ext cx="1371600" cy="1200150"/>
          </a:xfrm>
        </p:spPr>
        <p:txBody>
          <a:bodyPr lIns="91440" anchor="ctr"/>
          <a:lstStyle>
            <a:lvl1pPr>
              <a:defRPr sz="8000" b="1" baseline="0">
                <a:solidFill>
                  <a:schemeClr val="accent3"/>
                </a:solidFill>
              </a:defRPr>
            </a:lvl1pPr>
          </a:lstStyle>
          <a:p>
            <a:pPr lvl="0"/>
            <a:r>
              <a:rPr lang="en-US" dirty="0" smtClean="0"/>
              <a:t>#</a:t>
            </a:r>
          </a:p>
        </p:txBody>
      </p:sp>
    </p:spTree>
    <p:extLst>
      <p:ext uri="{BB962C8B-B14F-4D97-AF65-F5344CB8AC3E}">
        <p14:creationId xmlns:p14="http://schemas.microsoft.com/office/powerpoint/2010/main" val="10501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sp>
        <p:nvSpPr>
          <p:cNvPr id="11" name="Rectangle 10"/>
          <p:cNvSpPr/>
          <p:nvPr/>
        </p:nvSpPr>
        <p:spPr>
          <a:xfrm>
            <a:off x="484505" y="3692527"/>
            <a:ext cx="45720" cy="1188720"/>
          </a:xfrm>
          <a:prstGeom prst="rect">
            <a:avLst/>
          </a:prstGeom>
          <a:gradFill>
            <a:gsLst>
              <a:gs pos="33000">
                <a:schemeClr val="accent1"/>
              </a:gs>
              <a:gs pos="100000">
                <a:schemeClr val="accent3"/>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lvl="0" defTabSz="1828433"/>
            <a:endParaRPr lang="en-US" sz="3600" dirty="0">
              <a:latin typeface="Arial" panose="020B0604020202020204" pitchFamily="34" charset="0"/>
              <a:cs typeface="Arial" panose="020B0604020202020204" pitchFamily="34" charset="0"/>
              <a:sym typeface="Calibri"/>
            </a:endParaRPr>
          </a:p>
        </p:txBody>
      </p:sp>
      <p:sp>
        <p:nvSpPr>
          <p:cNvPr id="12" name="Picture Placeholder 3"/>
          <p:cNvSpPr>
            <a:spLocks noGrp="1"/>
          </p:cNvSpPr>
          <p:nvPr>
            <p:ph type="pic" sz="quarter" idx="11"/>
          </p:nvPr>
        </p:nvSpPr>
        <p:spPr>
          <a:xfrm>
            <a:off x="0" y="0"/>
            <a:ext cx="12192000" cy="3429001"/>
          </a:xfrm>
          <a:solidFill>
            <a:schemeClr val="bg1">
              <a:lumMod val="75000"/>
            </a:schemeClr>
          </a:solidFill>
        </p:spPr>
        <p:txBody>
          <a:bodyPr anchor="ctr"/>
          <a:lstStyle>
            <a:lvl1pPr algn="ctr">
              <a:defRPr/>
            </a:lvl1pPr>
          </a:lstStyle>
          <a:p>
            <a:r>
              <a:rPr lang="en-US" smtClean="0"/>
              <a:t>Click icon to add picture</a:t>
            </a:r>
            <a:endParaRPr lang="en-US"/>
          </a:p>
        </p:txBody>
      </p:sp>
      <p:sp>
        <p:nvSpPr>
          <p:cNvPr id="3" name="Title 2"/>
          <p:cNvSpPr>
            <a:spLocks noGrp="1"/>
          </p:cNvSpPr>
          <p:nvPr>
            <p:ph type="title"/>
          </p:nvPr>
        </p:nvSpPr>
        <p:spPr>
          <a:xfrm>
            <a:off x="643889" y="3692527"/>
            <a:ext cx="5760720" cy="1051560"/>
          </a:xfrm>
        </p:spPr>
        <p:txBody>
          <a:bodyPr lIns="91440">
            <a:noAutofit/>
          </a:bodyPr>
          <a:lstStyle/>
          <a:p>
            <a:r>
              <a:rPr lang="en-US" smtClean="0"/>
              <a:t>Click to edit Master title style</a:t>
            </a:r>
            <a:endParaRPr lang="en-US" dirty="0"/>
          </a:p>
        </p:txBody>
      </p:sp>
    </p:spTree>
    <p:extLst>
      <p:ext uri="{BB962C8B-B14F-4D97-AF65-F5344CB8AC3E}">
        <p14:creationId xmlns:p14="http://schemas.microsoft.com/office/powerpoint/2010/main" val="13350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sp>
        <p:nvSpPr>
          <p:cNvPr id="3" name="Rectangle 2"/>
          <p:cNvSpPr/>
          <p:nvPr/>
        </p:nvSpPr>
        <p:spPr bwMode="gray">
          <a:xfrm>
            <a:off x="1" y="182880"/>
            <a:ext cx="11902440"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6400800" y="2273455"/>
            <a:ext cx="5313362" cy="3682846"/>
          </a:xfrm>
        </p:spPr>
        <p:txBody>
          <a:bodyPr numCol="1" anchor="t" anchorCtr="0">
            <a:noAutofit/>
          </a:bodyPr>
          <a:lstStyle>
            <a:lvl1pPr>
              <a:lnSpc>
                <a:spcPct val="100000"/>
              </a:lnSpc>
              <a:spcBef>
                <a:spcPts val="0"/>
              </a:spcBef>
              <a:defRPr sz="1400" baseline="0">
                <a:solidFill>
                  <a:schemeClr val="tx1"/>
                </a:solidFill>
              </a:defRPr>
            </a:lvl1pPr>
          </a:lstStyle>
          <a:p>
            <a:pPr lvl="0"/>
            <a:r>
              <a:rPr lang="en-US" dirty="0" smtClean="0"/>
              <a:t>The quick brown fox jumps over the lazy dog. The quick brown fox jumps over the lazy dog. The quick brown fox jumps over the lazy dog. The quick brown fox jumps over the lazy dog. The quick brown fox jumps over the lazy dog. </a:t>
            </a:r>
            <a:endParaRPr lang="en-US" dirty="0"/>
          </a:p>
        </p:txBody>
      </p:sp>
      <p:sp>
        <p:nvSpPr>
          <p:cNvPr id="7" name="Picture Placeholder 3"/>
          <p:cNvSpPr>
            <a:spLocks noGrp="1"/>
          </p:cNvSpPr>
          <p:nvPr>
            <p:ph type="pic" sz="quarter" idx="11"/>
          </p:nvPr>
        </p:nvSpPr>
        <p:spPr>
          <a:xfrm>
            <a:off x="0" y="0"/>
            <a:ext cx="5791200" cy="5956300"/>
          </a:xfrm>
          <a:solidFill>
            <a:schemeClr val="bg1">
              <a:lumMod val="75000"/>
            </a:schemeClr>
          </a:solidFill>
        </p:spPr>
        <p:txBody>
          <a:bodyPr anchor="ctr"/>
          <a:lstStyle>
            <a:lvl1pPr algn="ctr">
              <a:defRPr/>
            </a:lvl1pPr>
          </a:lstStyle>
          <a:p>
            <a:r>
              <a:rPr lang="en-US" smtClean="0"/>
              <a:t>Click icon to add picture</a:t>
            </a:r>
            <a:endParaRPr lang="en-US"/>
          </a:p>
        </p:txBody>
      </p:sp>
      <p:sp>
        <p:nvSpPr>
          <p:cNvPr id="8" name="Rectangle 7"/>
          <p:cNvSpPr/>
          <p:nvPr/>
        </p:nvSpPr>
        <p:spPr bwMode="gray">
          <a:xfrm rot="16200000">
            <a:off x="7318436" y="356501"/>
            <a:ext cx="84966" cy="1920240"/>
          </a:xfrm>
          <a:prstGeom prst="rect">
            <a:avLst/>
          </a:prstGeom>
          <a:gradFill>
            <a:gsLst>
              <a:gs pos="33000">
                <a:schemeClr val="accent1"/>
              </a:gs>
              <a:gs pos="100000">
                <a:schemeClr val="accent3"/>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lvl="0" defTabSz="1828433"/>
            <a:endParaRPr lang="en-US" sz="3600" dirty="0">
              <a:latin typeface="Arial" panose="020B0604020202020204" pitchFamily="34" charset="0"/>
              <a:cs typeface="Arial" panose="020B0604020202020204" pitchFamily="34" charset="0"/>
              <a:sym typeface="Calibri"/>
            </a:endParaRPr>
          </a:p>
        </p:txBody>
      </p:sp>
      <p:sp>
        <p:nvSpPr>
          <p:cNvPr id="2" name="Title 1"/>
          <p:cNvSpPr>
            <a:spLocks noGrp="1"/>
          </p:cNvSpPr>
          <p:nvPr>
            <p:ph type="title" hasCustomPrompt="1"/>
          </p:nvPr>
        </p:nvSpPr>
        <p:spPr>
          <a:xfrm>
            <a:off x="6400799" y="1508125"/>
            <a:ext cx="5303520" cy="685800"/>
          </a:xfrm>
        </p:spPr>
        <p:txBody>
          <a:bodyPr>
            <a:noAutofit/>
          </a:bodyPr>
          <a:lstStyle/>
          <a:p>
            <a:r>
              <a:rPr lang="en-US" dirty="0" smtClean="0"/>
              <a:t>Edit Master title style</a:t>
            </a:r>
            <a:endParaRPr lang="en-US" dirty="0"/>
          </a:p>
        </p:txBody>
      </p:sp>
    </p:spTree>
    <p:extLst>
      <p:ext uri="{BB962C8B-B14F-4D97-AF65-F5344CB8AC3E}">
        <p14:creationId xmlns:p14="http://schemas.microsoft.com/office/powerpoint/2010/main" val="70120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Section Header">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5956745" y="5993187"/>
            <a:ext cx="282130" cy="276999"/>
          </a:xfrm>
          <a:prstGeom prst="rect">
            <a:avLst/>
          </a:prstGeom>
        </p:spPr>
        <p:txBody>
          <a:bodyPr/>
          <a:lstStyle/>
          <a:p>
            <a:fld id="{A68A7280-9AC5-45D1-ABA6-1412F4046469}" type="slidenum">
              <a:rPr lang="en-US" smtClean="0"/>
              <a:t>‹#›</a:t>
            </a:fld>
            <a:endParaRPr lang="en-US"/>
          </a:p>
        </p:txBody>
      </p:sp>
      <p:sp>
        <p:nvSpPr>
          <p:cNvPr id="10" name="Text Placeholder 9"/>
          <p:cNvSpPr>
            <a:spLocks noGrp="1"/>
          </p:cNvSpPr>
          <p:nvPr>
            <p:ph type="body" sz="quarter" idx="10" hasCustomPrompt="1"/>
          </p:nvPr>
        </p:nvSpPr>
        <p:spPr>
          <a:xfrm>
            <a:off x="485776" y="2044947"/>
            <a:ext cx="11220449" cy="1029618"/>
          </a:xfrm>
        </p:spPr>
        <p:txBody>
          <a:bodyPr numCol="1" anchor="t" anchorCtr="0">
            <a:noAutofit/>
          </a:bodyPr>
          <a:lstStyle>
            <a:lvl1pPr algn="ctr">
              <a:lnSpc>
                <a:spcPct val="100000"/>
              </a:lnSpc>
              <a:spcBef>
                <a:spcPts val="0"/>
              </a:spcBef>
              <a:defRPr sz="2000" baseline="0">
                <a:solidFill>
                  <a:schemeClr val="tx1"/>
                </a:solidFill>
              </a:defRPr>
            </a:lvl1pPr>
          </a:lstStyle>
          <a:p>
            <a:pPr lvl="0"/>
            <a:r>
              <a:rPr lang="en-US" dirty="0" smtClean="0"/>
              <a:t>The quick brown fox jumps over the lazy dog. The quick brown fox jumps over the lazy dog. The quick brown fox jumps over the lazy dog. The quick brown fox jumps over the lazy dog. The quick brown fox jumps over the lazy dog. </a:t>
            </a:r>
            <a:endParaRPr lang="en-US" dirty="0"/>
          </a:p>
        </p:txBody>
      </p:sp>
      <p:sp>
        <p:nvSpPr>
          <p:cNvPr id="11" name="Picture Placeholder 3"/>
          <p:cNvSpPr>
            <a:spLocks noGrp="1"/>
          </p:cNvSpPr>
          <p:nvPr>
            <p:ph type="pic" sz="quarter" idx="11"/>
          </p:nvPr>
        </p:nvSpPr>
        <p:spPr>
          <a:xfrm>
            <a:off x="0" y="3794124"/>
            <a:ext cx="12192000" cy="3063875"/>
          </a:xfrm>
          <a:solidFill>
            <a:schemeClr val="tx2">
              <a:lumMod val="20000"/>
              <a:lumOff val="80000"/>
            </a:schemeClr>
          </a:solidFill>
        </p:spPr>
        <p:txBody>
          <a:bodyPr anchor="ctr"/>
          <a:lstStyle>
            <a:lvl1pPr algn="ctr">
              <a:defRPr/>
            </a:lvl1pPr>
          </a:lstStyle>
          <a:p>
            <a:r>
              <a:rPr lang="en-US" smtClean="0"/>
              <a:t>Click icon to add picture</a:t>
            </a:r>
            <a:endParaRPr lang="en-US"/>
          </a:p>
        </p:txBody>
      </p:sp>
      <p:sp>
        <p:nvSpPr>
          <p:cNvPr id="12" name="Rectangle 11"/>
          <p:cNvSpPr/>
          <p:nvPr/>
        </p:nvSpPr>
        <p:spPr>
          <a:xfrm rot="16200000">
            <a:off x="6053517" y="830930"/>
            <a:ext cx="84966" cy="1920240"/>
          </a:xfrm>
          <a:prstGeom prst="rect">
            <a:avLst/>
          </a:prstGeom>
          <a:gradFill>
            <a:gsLst>
              <a:gs pos="33000">
                <a:schemeClr val="accent1"/>
              </a:gs>
              <a:gs pos="100000">
                <a:schemeClr val="accent3"/>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lvl="0" defTabSz="1828433"/>
            <a:endParaRPr lang="en-US" sz="3600" dirty="0">
              <a:latin typeface="Arial" panose="020B0604020202020204" pitchFamily="34" charset="0"/>
              <a:cs typeface="Arial" panose="020B0604020202020204" pitchFamily="34" charset="0"/>
              <a:sym typeface="Calibri"/>
            </a:endParaRPr>
          </a:p>
        </p:txBody>
      </p:sp>
      <p:sp>
        <p:nvSpPr>
          <p:cNvPr id="14" name="Text Placeholder 2"/>
          <p:cNvSpPr>
            <a:spLocks noGrp="1"/>
          </p:cNvSpPr>
          <p:nvPr>
            <p:ph type="body" sz="quarter" idx="14" hasCustomPrompt="1"/>
          </p:nvPr>
        </p:nvSpPr>
        <p:spPr>
          <a:xfrm>
            <a:off x="1943100" y="1092201"/>
            <a:ext cx="8305800" cy="320040"/>
          </a:xfrm>
        </p:spPr>
        <p:txBody>
          <a:bodyPr tIns="45720" bIns="45720" anchor="ctr"/>
          <a:lstStyle>
            <a:lvl1pPr algn="ctr">
              <a:defRPr b="0">
                <a:solidFill>
                  <a:schemeClr val="accent3"/>
                </a:solidFill>
              </a:defRPr>
            </a:lvl1pPr>
          </a:lstStyle>
          <a:p>
            <a:pPr lvl="0"/>
            <a:r>
              <a:rPr lang="en-US" dirty="0" smtClean="0"/>
              <a:t>Your great subtitle in this line</a:t>
            </a:r>
            <a:endParaRPr lang="en-US" dirty="0"/>
          </a:p>
        </p:txBody>
      </p:sp>
      <p:sp>
        <p:nvSpPr>
          <p:cNvPr id="15" name="Rectangle"/>
          <p:cNvSpPr/>
          <p:nvPr/>
        </p:nvSpPr>
        <p:spPr>
          <a:xfrm>
            <a:off x="5138420" y="3108960"/>
            <a:ext cx="1915160" cy="447040"/>
          </a:xfrm>
          <a:prstGeom prst="rect">
            <a:avLst/>
          </a:prstGeom>
          <a:ln w="31750">
            <a:solidFill>
              <a:schemeClr val="accent2"/>
            </a:solidFill>
            <a:miter/>
          </a:ln>
        </p:spPr>
        <p:txBody>
          <a:bodyPr lIns="45719" rIns="45719" anchor="ctr"/>
          <a:lstStyle/>
          <a:p>
            <a:pPr algn="ctr">
              <a:defRPr sz="2700">
                <a:solidFill>
                  <a:srgbClr val="FFFFFF"/>
                </a:solidFill>
                <a:latin typeface="+mn-lt"/>
                <a:ea typeface="+mn-ea"/>
                <a:cs typeface="+mn-cs"/>
                <a:sym typeface="Helvetica"/>
              </a:defRPr>
            </a:pPr>
            <a:r>
              <a:rPr lang="en-US" sz="1600" b="1" dirty="0" smtClean="0">
                <a:solidFill>
                  <a:schemeClr val="accent2"/>
                </a:solidFill>
                <a:latin typeface="Arial" panose="020B0604020202020204" pitchFamily="34" charset="0"/>
                <a:cs typeface="Arial" panose="020B0604020202020204" pitchFamily="34" charset="0"/>
              </a:rPr>
              <a:t>acuitykp.com</a:t>
            </a:r>
            <a:endParaRPr sz="1600" b="1" dirty="0">
              <a:solidFill>
                <a:schemeClr val="accent2"/>
              </a:solidFill>
              <a:latin typeface="Arial" panose="020B0604020202020204" pitchFamily="34" charset="0"/>
              <a:cs typeface="Arial" panose="020B0604020202020204" pitchFamily="34" charset="0"/>
            </a:endParaRPr>
          </a:p>
        </p:txBody>
      </p:sp>
      <p:sp>
        <p:nvSpPr>
          <p:cNvPr id="3" name="Title 2"/>
          <p:cNvSpPr>
            <a:spLocks noGrp="1"/>
          </p:cNvSpPr>
          <p:nvPr>
            <p:ph type="title" hasCustomPrompt="1"/>
          </p:nvPr>
        </p:nvSpPr>
        <p:spPr>
          <a:xfrm>
            <a:off x="1944624" y="372465"/>
            <a:ext cx="8302752" cy="685800"/>
          </a:xfrm>
        </p:spPr>
        <p:txBody>
          <a:bodyPr>
            <a:noAutofit/>
          </a:bodyPr>
          <a:lstStyle>
            <a:lvl1pPr algn="ctr">
              <a:defRPr/>
            </a:lvl1pPr>
          </a:lstStyle>
          <a:p>
            <a:r>
              <a:rPr lang="en-US" dirty="0" smtClean="0"/>
              <a:t>About Us</a:t>
            </a:r>
          </a:p>
        </p:txBody>
      </p:sp>
    </p:spTree>
    <p:extLst>
      <p:ext uri="{BB962C8B-B14F-4D97-AF65-F5344CB8AC3E}">
        <p14:creationId xmlns:p14="http://schemas.microsoft.com/office/powerpoint/2010/main" val="292372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2327" y="403225"/>
            <a:ext cx="11228832" cy="1051560"/>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1584" y="1825625"/>
            <a:ext cx="11228832" cy="4130675"/>
          </a:xfrm>
          <a:prstGeom prst="rect">
            <a:avLst/>
          </a:prstGeom>
        </p:spPr>
        <p:txBody>
          <a:bodyPr vert="horz" lIns="0" tIns="45720" rIns="0" bIns="45720" rtlCol="0">
            <a:noAutofit/>
          </a:bodyPr>
          <a:lstStyle/>
          <a:p>
            <a:pPr lvl="0"/>
            <a:r>
              <a:rPr lang="en-US" dirty="0" smtClean="0"/>
              <a:t>Body Level One</a:t>
            </a:r>
          </a:p>
          <a:p>
            <a:pPr lvl="1"/>
            <a:r>
              <a:rPr lang="en-US" dirty="0" smtClean="0"/>
              <a:t>First level [Wingdings: 110, Size 75%]  </a:t>
            </a:r>
          </a:p>
          <a:p>
            <a:pPr lvl="2"/>
            <a:r>
              <a:rPr lang="en-US" dirty="0" smtClean="0"/>
              <a:t>Second level [Arial: 2013, Size 100%]</a:t>
            </a:r>
          </a:p>
          <a:p>
            <a:pPr lvl="3"/>
            <a:r>
              <a:rPr lang="en-US" dirty="0" smtClean="0"/>
              <a:t>Third level [Wingdings 3: 134, Size 75%] </a:t>
            </a:r>
          </a:p>
          <a:p>
            <a:pPr lvl="4"/>
            <a:r>
              <a:rPr lang="en-US" dirty="0" smtClean="0"/>
              <a:t>Fourth level [Wingdings 2: 151, Size 100%] </a:t>
            </a:r>
          </a:p>
        </p:txBody>
      </p:sp>
      <p:sp>
        <p:nvSpPr>
          <p:cNvPr id="8" name="Rectangle 7"/>
          <p:cNvSpPr/>
          <p:nvPr/>
        </p:nvSpPr>
        <p:spPr>
          <a:xfrm rot="16200000">
            <a:off x="6073883" y="-5244686"/>
            <a:ext cx="45720" cy="11228832"/>
          </a:xfrm>
          <a:prstGeom prst="rect">
            <a:avLst/>
          </a:prstGeom>
          <a:gradFill>
            <a:gsLst>
              <a:gs pos="33000">
                <a:schemeClr val="accent1"/>
              </a:gs>
              <a:gs pos="100000">
                <a:schemeClr val="accent3"/>
              </a:gs>
            </a:gsLst>
            <a:lin ang="5400000" scaled="1"/>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1828433"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chemeClr val="accent5"/>
              </a:solidFill>
              <a:effectLst/>
              <a:uFillTx/>
              <a:latin typeface="Arial" panose="020B0604020202020204" pitchFamily="34" charset="0"/>
              <a:ea typeface="Calibri"/>
              <a:cs typeface="Arial" panose="020B0604020202020204" pitchFamily="34" charset="0"/>
              <a:sym typeface="Calibri"/>
            </a:endParaRPr>
          </a:p>
        </p:txBody>
      </p:sp>
      <p:sp>
        <p:nvSpPr>
          <p:cNvPr id="10" name="Rectangle 9"/>
          <p:cNvSpPr/>
          <p:nvPr/>
        </p:nvSpPr>
        <p:spPr>
          <a:xfrm>
            <a:off x="10665258" y="6291818"/>
            <a:ext cx="1045158" cy="286232"/>
          </a:xfrm>
          <a:prstGeom prst="rect">
            <a:avLst/>
          </a:prstGeom>
        </p:spPr>
        <p:txBody>
          <a:bodyPr wrap="none" lIns="0" rIns="0">
            <a:spAutoFit/>
          </a:bodyPr>
          <a:lstStyle/>
          <a:p>
            <a:pPr marL="0" indent="0" algn="r" defTabSz="914400" rtl="0" eaLnBrk="1" latinLnBrk="0" hangingPunct="1">
              <a:lnSpc>
                <a:spcPct val="90000"/>
              </a:lnSpc>
              <a:spcBef>
                <a:spcPts val="1000"/>
              </a:spcBef>
              <a:buFont typeface="Arial" panose="020B0604020202020204" pitchFamily="34" charset="0"/>
              <a:buNone/>
            </a:pPr>
            <a:r>
              <a:rPr lang="en-US" sz="1400" b="0" kern="1200" baseline="0" dirty="0" smtClean="0">
                <a:solidFill>
                  <a:srgbClr val="525252"/>
                </a:solidFill>
                <a:latin typeface="Arial" panose="020B0604020202020204" pitchFamily="34" charset="0"/>
                <a:ea typeface="+mn-ea"/>
                <a:cs typeface="Arial" panose="020B0604020202020204" pitchFamily="34" charset="0"/>
              </a:rPr>
              <a:t>acuitykp.com</a:t>
            </a:r>
          </a:p>
        </p:txBody>
      </p:sp>
      <p:sp>
        <p:nvSpPr>
          <p:cNvPr id="4" name="Rectangle 3"/>
          <p:cNvSpPr/>
          <p:nvPr/>
        </p:nvSpPr>
        <p:spPr>
          <a:xfrm>
            <a:off x="5954935" y="6306058"/>
            <a:ext cx="285750"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fld id="{60FE4E41-A678-4060-AC1E-BA1A77455893}" type="slidenum">
              <a:rPr lang="en-US" sz="1200" smtClean="0">
                <a:solidFill>
                  <a:srgbClr val="616161"/>
                </a:solidFill>
              </a:rPr>
              <a:pPr/>
              <a:t>‹#›</a:t>
            </a:fld>
            <a:endParaRPr lang="en-US" sz="1200" dirty="0">
              <a:solidFill>
                <a:srgbClr val="616161"/>
              </a:solidFill>
            </a:endParaRPr>
          </a:p>
        </p:txBody>
      </p:sp>
      <p:pic>
        <p:nvPicPr>
          <p:cNvPr id="5" name="Picture 4"/>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454088" y="6357884"/>
            <a:ext cx="1170432" cy="292608"/>
          </a:xfrm>
          <a:prstGeom prst="rect">
            <a:avLst/>
          </a:prstGeom>
        </p:spPr>
      </p:pic>
    </p:spTree>
    <p:extLst>
      <p:ext uri="{BB962C8B-B14F-4D97-AF65-F5344CB8AC3E}">
        <p14:creationId xmlns:p14="http://schemas.microsoft.com/office/powerpoint/2010/main" val="1556026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79" r:id="rId20"/>
  </p:sldLayoutIdLst>
  <p:timing>
    <p:tnLst>
      <p:par>
        <p:cTn id="1" dur="indefinite" restart="never" nodeType="tmRoot"/>
      </p:par>
    </p:tnLst>
  </p:timing>
  <p:txStyles>
    <p:titleStyle>
      <a:lvl1pPr algn="l" defTabSz="914400" rtl="0" eaLnBrk="1" latinLnBrk="0" hangingPunct="1">
        <a:lnSpc>
          <a:spcPct val="100000"/>
        </a:lnSpc>
        <a:spcBef>
          <a:spcPct val="0"/>
        </a:spcBef>
        <a:buNone/>
        <a:defRPr lang="en-US" sz="3200" kern="1200" baseline="0" dirty="0">
          <a:solidFill>
            <a:srgbClr val="1A237E"/>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Tx/>
        <a:buNone/>
        <a:defRPr sz="2000" kern="1200" baseline="0">
          <a:solidFill>
            <a:schemeClr val="tx1"/>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1"/>
        </a:buClr>
        <a:buSzPct val="75000"/>
        <a:buFont typeface="Wingdings" panose="05000000000000000000" pitchFamily="2" charset="2"/>
        <a:buChar char="n"/>
        <a:defRPr sz="2000" kern="1200" baseline="0">
          <a:solidFill>
            <a:schemeClr val="tx1"/>
          </a:solidFill>
          <a:latin typeface="+mn-lt"/>
          <a:ea typeface="+mn-ea"/>
          <a:cs typeface="+mn-cs"/>
        </a:defRPr>
      </a:lvl2pPr>
      <a:lvl3pPr marL="4572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600"/>
        </a:spcBef>
        <a:spcAft>
          <a:spcPts val="600"/>
        </a:spcAft>
        <a:buClr>
          <a:schemeClr val="accent1"/>
        </a:buClr>
        <a:buSzPct val="75000"/>
        <a:buFont typeface="Wingdings 3" panose="05040102010807070707" pitchFamily="18" charset="2"/>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600"/>
        </a:spcBef>
        <a:spcAft>
          <a:spcPts val="60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44">
          <p15:clr>
            <a:srgbClr val="F26B43"/>
          </p15:clr>
        </p15:guide>
        <p15:guide id="2" pos="3840">
          <p15:clr>
            <a:srgbClr val="F26B43"/>
          </p15:clr>
        </p15:guide>
        <p15:guide id="3" pos="7384">
          <p15:clr>
            <a:srgbClr val="F26B43"/>
          </p15:clr>
        </p15:guide>
        <p15:guide id="4" orient="horz" pos="224">
          <p15:clr>
            <a:srgbClr val="F26B43"/>
          </p15:clr>
        </p15:guide>
        <p15:guide id="5" pos="296">
          <p15:clr>
            <a:srgbClr val="F26B43"/>
          </p15:clr>
        </p15:guide>
        <p15:guide id="6" orient="horz" pos="4000">
          <p15:clr>
            <a:srgbClr val="F26B43"/>
          </p15:clr>
        </p15:guide>
        <p15:guide id="7" orient="horz" pos="3752">
          <p15:clr>
            <a:srgbClr val="F26B43"/>
          </p15:clr>
        </p15:guide>
        <p15:guide id="8" pos="3648">
          <p15:clr>
            <a:srgbClr val="F26B43"/>
          </p15:clr>
        </p15:guide>
        <p15:guide id="9" pos="4032">
          <p15:clr>
            <a:srgbClr val="F26B43"/>
          </p15:clr>
        </p15:guide>
        <p15:guide id="10" orient="horz" pos="393">
          <p15:clr>
            <a:srgbClr val="F26B43"/>
          </p15:clr>
        </p15:guide>
        <p15:guide id="11" orient="horz" pos="125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9.png"/><Relationship Id="rId4" Type="http://schemas.openxmlformats.org/officeDocument/2006/relationships/image" Target="../media/image16.png"/><Relationship Id="rId9"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hyperlink" Target="mailto:charanjit.singh@acuitykp.com"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A case of greenwashing?</a:t>
            </a:r>
          </a:p>
        </p:txBody>
      </p:sp>
      <p:sp>
        <p:nvSpPr>
          <p:cNvPr id="4" name="Title 3"/>
          <p:cNvSpPr>
            <a:spLocks noGrp="1"/>
          </p:cNvSpPr>
          <p:nvPr>
            <p:ph type="ctrTitle"/>
          </p:nvPr>
        </p:nvSpPr>
        <p:spPr/>
        <p:txBody>
          <a:bodyPr/>
          <a:lstStyle/>
          <a:p>
            <a:r>
              <a:rPr lang="en-US"/>
              <a:t>ESG Investing in Fashion</a:t>
            </a:r>
            <a:endParaRPr lang="en-US" dirty="0"/>
          </a:p>
        </p:txBody>
      </p:sp>
      <p:sp>
        <p:nvSpPr>
          <p:cNvPr id="5" name="Text Placeholder 4"/>
          <p:cNvSpPr>
            <a:spLocks noGrp="1"/>
          </p:cNvSpPr>
          <p:nvPr>
            <p:ph type="body" sz="quarter" idx="13"/>
          </p:nvPr>
        </p:nvSpPr>
        <p:spPr>
          <a:xfrm>
            <a:off x="479425" y="5897563"/>
            <a:ext cx="6547540" cy="503237"/>
          </a:xfrm>
        </p:spPr>
        <p:txBody>
          <a:bodyPr/>
          <a:lstStyle/>
          <a:p>
            <a:r>
              <a:rPr lang="en-US" sz="2000" dirty="0" err="1"/>
              <a:t>Charanjit</a:t>
            </a:r>
            <a:r>
              <a:rPr lang="en-US" sz="2000" dirty="0"/>
              <a:t> Singh</a:t>
            </a:r>
          </a:p>
          <a:p>
            <a:r>
              <a:rPr lang="en-US" sz="2000" dirty="0"/>
              <a:t>Head of ESG Investment Research</a:t>
            </a:r>
          </a:p>
          <a:p>
            <a:endParaRPr lang="en-US" sz="2000" dirty="0"/>
          </a:p>
          <a:p>
            <a:endParaRPr lang="en-US" sz="2000" dirty="0"/>
          </a:p>
        </p:txBody>
      </p:sp>
      <p:sp>
        <p:nvSpPr>
          <p:cNvPr id="8" name="Text Placeholder 7"/>
          <p:cNvSpPr>
            <a:spLocks noGrp="1"/>
          </p:cNvSpPr>
          <p:nvPr>
            <p:ph type="body" sz="quarter" idx="14"/>
          </p:nvPr>
        </p:nvSpPr>
        <p:spPr/>
        <p:txBody>
          <a:bodyPr/>
          <a:lstStyle/>
          <a:p>
            <a:r>
              <a:rPr lang="en-US"/>
              <a:t>December 2019</a:t>
            </a:r>
            <a:endParaRPr lang="en-US" dirty="0"/>
          </a:p>
        </p:txBody>
      </p:sp>
    </p:spTree>
    <p:extLst>
      <p:ext uri="{BB962C8B-B14F-4D97-AF65-F5344CB8AC3E}">
        <p14:creationId xmlns:p14="http://schemas.microsoft.com/office/powerpoint/2010/main" val="400939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 Examining sustainability credentials</a:t>
            </a:r>
          </a:p>
        </p:txBody>
      </p:sp>
      <p:sp>
        <p:nvSpPr>
          <p:cNvPr id="5" name="Content Placeholder 2"/>
          <p:cNvSpPr txBox="1">
            <a:spLocks/>
          </p:cNvSpPr>
          <p:nvPr/>
        </p:nvSpPr>
        <p:spPr>
          <a:xfrm>
            <a:off x="481584" y="2011680"/>
            <a:ext cx="11228832" cy="3944619"/>
          </a:xfrm>
          <a:prstGeom prst="rect">
            <a:avLst/>
          </a:prstGeom>
        </p:spPr>
        <p:txBody>
          <a:bodyPr lIns="0" rIns="0"/>
          <a:lstStyle>
            <a:lvl1pPr marL="0" indent="0" algn="l" defTabSz="914400" rtl="0" eaLnBrk="1" latinLnBrk="0" hangingPunct="1">
              <a:lnSpc>
                <a:spcPct val="100000"/>
              </a:lnSpc>
              <a:spcBef>
                <a:spcPts val="600"/>
              </a:spcBef>
              <a:spcAft>
                <a:spcPts val="600"/>
              </a:spcAft>
              <a:buFontTx/>
              <a:buNone/>
              <a:defRPr sz="2000" kern="1200" baseline="0">
                <a:solidFill>
                  <a:schemeClr val="tx1"/>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1"/>
              </a:buClr>
              <a:buSzPct val="75000"/>
              <a:buFont typeface="Wingdings" panose="05000000000000000000" pitchFamily="2" charset="2"/>
              <a:buChar char="n"/>
              <a:defRPr sz="2000" kern="1200" baseline="0">
                <a:solidFill>
                  <a:schemeClr val="tx1"/>
                </a:solidFill>
                <a:latin typeface="+mn-lt"/>
                <a:ea typeface="+mn-ea"/>
                <a:cs typeface="+mn-cs"/>
              </a:defRPr>
            </a:lvl2pPr>
            <a:lvl3pPr marL="4572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600"/>
              </a:spcBef>
              <a:spcAft>
                <a:spcPts val="600"/>
              </a:spcAft>
              <a:buClr>
                <a:schemeClr val="accent1"/>
              </a:buClr>
              <a:buSzPct val="75000"/>
              <a:buFont typeface="Wingdings 3" panose="05040102010807070707" pitchFamily="18" charset="2"/>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600"/>
              </a:spcBef>
              <a:spcAft>
                <a:spcPts val="60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365760">
              <a:spcBef>
                <a:spcPts val="800"/>
              </a:spcBef>
              <a:spcAft>
                <a:spcPts val="800"/>
              </a:spcAft>
            </a:pPr>
            <a:r>
              <a:rPr lang="en-US" sz="2200" dirty="0"/>
              <a:t>To </a:t>
            </a:r>
            <a:r>
              <a:rPr lang="en-US" sz="2200" dirty="0" err="1"/>
              <a:t>analyse</a:t>
            </a:r>
            <a:r>
              <a:rPr lang="en-US" sz="2200" dirty="0"/>
              <a:t> the environmental and social performance indicators of BCI and Organic Cotton in South Asia, which accounts for around 60% of world’s cotton production</a:t>
            </a:r>
          </a:p>
        </p:txBody>
      </p:sp>
    </p:spTree>
    <p:extLst>
      <p:ext uri="{BB962C8B-B14F-4D97-AF65-F5344CB8AC3E}">
        <p14:creationId xmlns:p14="http://schemas.microsoft.com/office/powerpoint/2010/main" val="278739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402336"/>
            <a:ext cx="11228832" cy="704088"/>
          </a:xfrm>
        </p:spPr>
        <p:txBody>
          <a:bodyPr/>
          <a:lstStyle/>
          <a:p>
            <a:r>
              <a:rPr lang="en-US" dirty="0"/>
              <a:t>Methodology: Both primary and secondary research</a:t>
            </a:r>
          </a:p>
        </p:txBody>
      </p:sp>
      <p:sp>
        <p:nvSpPr>
          <p:cNvPr id="5" name="Content Placeholder 2"/>
          <p:cNvSpPr txBox="1">
            <a:spLocks/>
          </p:cNvSpPr>
          <p:nvPr/>
        </p:nvSpPr>
        <p:spPr>
          <a:xfrm>
            <a:off x="481583" y="2001047"/>
            <a:ext cx="5309617" cy="3944619"/>
          </a:xfrm>
          <a:prstGeom prst="rect">
            <a:avLst/>
          </a:prstGeom>
        </p:spPr>
        <p:txBody>
          <a:bodyPr lIns="0" rIns="0"/>
          <a:lstStyle>
            <a:lvl1pPr marL="0" indent="0" algn="l" defTabSz="914400" rtl="0" eaLnBrk="1" latinLnBrk="0" hangingPunct="1">
              <a:lnSpc>
                <a:spcPct val="100000"/>
              </a:lnSpc>
              <a:spcBef>
                <a:spcPts val="600"/>
              </a:spcBef>
              <a:spcAft>
                <a:spcPts val="600"/>
              </a:spcAft>
              <a:buFontTx/>
              <a:buNone/>
              <a:defRPr sz="2000" kern="1200" baseline="0">
                <a:solidFill>
                  <a:schemeClr val="tx1"/>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1"/>
              </a:buClr>
              <a:buSzPct val="75000"/>
              <a:buFont typeface="Wingdings" panose="05000000000000000000" pitchFamily="2" charset="2"/>
              <a:buChar char="n"/>
              <a:defRPr sz="2000" kern="1200" baseline="0">
                <a:solidFill>
                  <a:schemeClr val="tx1"/>
                </a:solidFill>
                <a:latin typeface="+mn-lt"/>
                <a:ea typeface="+mn-ea"/>
                <a:cs typeface="+mn-cs"/>
              </a:defRPr>
            </a:lvl2pPr>
            <a:lvl3pPr marL="4572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600"/>
              </a:spcBef>
              <a:spcAft>
                <a:spcPts val="600"/>
              </a:spcAft>
              <a:buClr>
                <a:schemeClr val="accent1"/>
              </a:buClr>
              <a:buSzPct val="75000"/>
              <a:buFont typeface="Wingdings 3" panose="05040102010807070707" pitchFamily="18" charset="2"/>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600"/>
              </a:spcBef>
              <a:spcAft>
                <a:spcPts val="60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365760">
              <a:spcBef>
                <a:spcPts val="400"/>
              </a:spcBef>
              <a:spcAft>
                <a:spcPts val="400"/>
              </a:spcAft>
            </a:pPr>
            <a:r>
              <a:rPr lang="en-US" sz="1800" dirty="0"/>
              <a:t>Visits to cotton fields and focused group discussions with farmers  </a:t>
            </a:r>
          </a:p>
          <a:p>
            <a:pPr marL="365760" lvl="1" indent="-365760">
              <a:spcBef>
                <a:spcPts val="400"/>
              </a:spcBef>
              <a:spcAft>
                <a:spcPts val="400"/>
              </a:spcAft>
            </a:pPr>
            <a:r>
              <a:rPr lang="en-US" sz="1800" dirty="0"/>
              <a:t>Discussions with Foundations and NGOs working with cotton farmers</a:t>
            </a:r>
          </a:p>
          <a:p>
            <a:pPr marL="365760" lvl="1" indent="-365760">
              <a:spcBef>
                <a:spcPts val="400"/>
              </a:spcBef>
              <a:spcAft>
                <a:spcPts val="400"/>
              </a:spcAft>
            </a:pPr>
            <a:r>
              <a:rPr lang="en-US" sz="1800" dirty="0"/>
              <a:t>Meetings with sector experts </a:t>
            </a:r>
          </a:p>
          <a:p>
            <a:pPr marL="365760" lvl="1" indent="-365760">
              <a:spcBef>
                <a:spcPts val="400"/>
              </a:spcBef>
              <a:spcAft>
                <a:spcPts val="400"/>
              </a:spcAft>
            </a:pPr>
            <a:r>
              <a:rPr lang="en-US" sz="1800" dirty="0"/>
              <a:t>Extensive secondary research </a:t>
            </a:r>
          </a:p>
        </p:txBody>
      </p:sp>
      <p:sp>
        <p:nvSpPr>
          <p:cNvPr id="4" name="Rectangle 3"/>
          <p:cNvSpPr>
            <a:spLocks noChangeAspect="1"/>
          </p:cNvSpPr>
          <p:nvPr/>
        </p:nvSpPr>
        <p:spPr>
          <a:xfrm>
            <a:off x="6326373" y="2001047"/>
            <a:ext cx="5387092" cy="2065011"/>
          </a:xfrm>
          <a:prstGeom prst="rect">
            <a:avLst/>
          </a:prstGeom>
          <a:blipFill>
            <a:blip r:embed="rId2"/>
            <a:srcRect/>
            <a:stretch>
              <a:fillRect t="-26630" b="-32026"/>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p:cNvSpPr>
            <a:spLocks noChangeAspect="1"/>
          </p:cNvSpPr>
          <p:nvPr/>
        </p:nvSpPr>
        <p:spPr>
          <a:xfrm>
            <a:off x="481583" y="4178322"/>
            <a:ext cx="5309617" cy="1920203"/>
          </a:xfrm>
          <a:prstGeom prst="rect">
            <a:avLst/>
          </a:prstGeom>
          <a:blipFill>
            <a:blip r:embed="rId3"/>
            <a:srcRect/>
            <a:stretch>
              <a:fillRect t="-30242" b="-23384"/>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p:cNvSpPr>
            <a:spLocks noChangeAspect="1"/>
          </p:cNvSpPr>
          <p:nvPr/>
        </p:nvSpPr>
        <p:spPr>
          <a:xfrm>
            <a:off x="6342075" y="4179720"/>
            <a:ext cx="5371389" cy="1934350"/>
          </a:xfrm>
          <a:prstGeom prst="rect">
            <a:avLst/>
          </a:prstGeom>
          <a:blipFill>
            <a:blip r:embed="rId4"/>
            <a:srcRect/>
            <a:stretch>
              <a:fillRect t="-35626" b="-14592"/>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63520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3888" y="3692527"/>
            <a:ext cx="11078211" cy="1051560"/>
          </a:xfrm>
        </p:spPr>
        <p:txBody>
          <a:bodyPr/>
          <a:lstStyle/>
          <a:p>
            <a:r>
              <a:rPr lang="en-US" dirty="0"/>
              <a:t>03: Key findings on sustainability indicators</a:t>
            </a:r>
          </a:p>
        </p:txBody>
      </p:sp>
      <p:pic>
        <p:nvPicPr>
          <p:cNvPr id="6" name="Picture Placeholder 8"/>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12500" b="12500"/>
          <a:stretch/>
        </p:blipFill>
        <p:spPr>
          <a:prstGeom prst="rect">
            <a:avLst/>
          </a:prstGeom>
          <a:solidFill>
            <a:schemeClr val="bg1">
              <a:lumMod val="75000"/>
            </a:schemeClr>
          </a:solidFill>
        </p:spPr>
      </p:pic>
    </p:spTree>
    <p:extLst>
      <p:ext uri="{BB962C8B-B14F-4D97-AF65-F5344CB8AC3E}">
        <p14:creationId xmlns:p14="http://schemas.microsoft.com/office/powerpoint/2010/main" val="104287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mn-lt"/>
              </a:rPr>
              <a:t>Understanding BCI</a:t>
            </a:r>
            <a:br>
              <a:rPr lang="en-US" dirty="0">
                <a:latin typeface="+mn-lt"/>
              </a:rPr>
            </a:br>
            <a:endParaRPr lang="en-US" sz="3200" dirty="0">
              <a:latin typeface="+mn-lt"/>
            </a:endParaRPr>
          </a:p>
        </p:txBody>
      </p:sp>
      <p:sp>
        <p:nvSpPr>
          <p:cNvPr id="57" name="Rectangle 56"/>
          <p:cNvSpPr/>
          <p:nvPr/>
        </p:nvSpPr>
        <p:spPr>
          <a:xfrm>
            <a:off x="6252120" y="1999529"/>
            <a:ext cx="5469980"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panose="020B0604020202020204" pitchFamily="34" charset="0"/>
                <a:cs typeface="Arial" panose="020B0604020202020204" pitchFamily="34" charset="0"/>
              </a:rPr>
              <a:t>BCI Farmers Savings vs. Conventional Farmers for 2017 -18 season</a:t>
            </a:r>
          </a:p>
        </p:txBody>
      </p:sp>
      <p:sp>
        <p:nvSpPr>
          <p:cNvPr id="69" name="Rectangle 68"/>
          <p:cNvSpPr/>
          <p:nvPr/>
        </p:nvSpPr>
        <p:spPr>
          <a:xfrm>
            <a:off x="6252120" y="4181620"/>
            <a:ext cx="5469980"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panose="020B0604020202020204" pitchFamily="34" charset="0"/>
                <a:cs typeface="Arial" panose="020B0604020202020204" pitchFamily="34" charset="0"/>
              </a:rPr>
              <a:t>BCI Farmers Savings vs. Conventional Farmers for 2017-18 season</a:t>
            </a:r>
          </a:p>
        </p:txBody>
      </p:sp>
      <p:sp>
        <p:nvSpPr>
          <p:cNvPr id="12" name="Content Placeholder 2"/>
          <p:cNvSpPr txBox="1">
            <a:spLocks/>
          </p:cNvSpPr>
          <p:nvPr/>
        </p:nvSpPr>
        <p:spPr>
          <a:xfrm>
            <a:off x="481583" y="1999529"/>
            <a:ext cx="5309617" cy="3944619"/>
          </a:xfrm>
          <a:prstGeom prst="rect">
            <a:avLst/>
          </a:prstGeom>
        </p:spPr>
        <p:txBody>
          <a:bodyPr lIns="0" rIns="0"/>
          <a:lstStyle>
            <a:lvl1pPr marL="0" indent="0" algn="l" defTabSz="914400" rtl="0" eaLnBrk="1" latinLnBrk="0" hangingPunct="1">
              <a:lnSpc>
                <a:spcPct val="100000"/>
              </a:lnSpc>
              <a:spcBef>
                <a:spcPts val="600"/>
              </a:spcBef>
              <a:spcAft>
                <a:spcPts val="600"/>
              </a:spcAft>
              <a:buFontTx/>
              <a:buNone/>
              <a:defRPr sz="2000" kern="1200" baseline="0">
                <a:solidFill>
                  <a:schemeClr val="tx1"/>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1"/>
              </a:buClr>
              <a:buSzPct val="75000"/>
              <a:buFont typeface="Wingdings" panose="05000000000000000000" pitchFamily="2" charset="2"/>
              <a:buChar char="n"/>
              <a:defRPr sz="2000" kern="1200" baseline="0">
                <a:solidFill>
                  <a:schemeClr val="tx1"/>
                </a:solidFill>
                <a:latin typeface="+mn-lt"/>
                <a:ea typeface="+mn-ea"/>
                <a:cs typeface="+mn-cs"/>
              </a:defRPr>
            </a:lvl2pPr>
            <a:lvl3pPr marL="4572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600"/>
              </a:spcBef>
              <a:spcAft>
                <a:spcPts val="600"/>
              </a:spcAft>
              <a:buClr>
                <a:schemeClr val="accent1"/>
              </a:buClr>
              <a:buSzPct val="75000"/>
              <a:buFont typeface="Wingdings 3" panose="05040102010807070707" pitchFamily="18" charset="2"/>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600"/>
              </a:spcBef>
              <a:spcAft>
                <a:spcPts val="60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365760">
              <a:spcBef>
                <a:spcPts val="400"/>
              </a:spcBef>
              <a:spcAft>
                <a:spcPts val="400"/>
              </a:spcAft>
            </a:pPr>
            <a:r>
              <a:rPr lang="en-US" sz="1600" dirty="0" smtClean="0"/>
              <a:t>BCI</a:t>
            </a:r>
            <a:r>
              <a:rPr lang="en-US" sz="1600" dirty="0"/>
              <a:t>, an independent </a:t>
            </a:r>
            <a:r>
              <a:rPr lang="en-US" sz="1600" dirty="0" err="1"/>
              <a:t>organisation</a:t>
            </a:r>
            <a:r>
              <a:rPr lang="en-US" sz="1600" dirty="0"/>
              <a:t>, was launched in 2009 following the collaboration of some NGOs. It promotes better standards and practices for cotton farming across 21 countries</a:t>
            </a:r>
          </a:p>
          <a:p>
            <a:pPr marL="365760" lvl="1" indent="-365760">
              <a:spcBef>
                <a:spcPts val="400"/>
              </a:spcBef>
              <a:spcAft>
                <a:spcPts val="400"/>
              </a:spcAft>
            </a:pPr>
            <a:r>
              <a:rPr lang="en-US" sz="1600" dirty="0" smtClean="0"/>
              <a:t>The </a:t>
            </a:r>
            <a:r>
              <a:rPr lang="en-US" sz="1600" dirty="0"/>
              <a:t>initiative focuses on building capacity of farmers to gradually improve their E&amp;S indicators</a:t>
            </a:r>
          </a:p>
          <a:p>
            <a:pPr marL="365760" lvl="1" indent="-365760">
              <a:spcBef>
                <a:spcPts val="400"/>
              </a:spcBef>
              <a:spcAft>
                <a:spcPts val="400"/>
              </a:spcAft>
            </a:pPr>
            <a:r>
              <a:rPr lang="en-US" sz="1600" dirty="0" smtClean="0"/>
              <a:t>Apparel </a:t>
            </a:r>
            <a:r>
              <a:rPr lang="en-US" sz="1600" dirty="0"/>
              <a:t>brands pay a fee of EUR5-7 per season to each BCI-implementing partner, which does not even translate to 1% of cotton’s market price per kg</a:t>
            </a:r>
          </a:p>
          <a:p>
            <a:pPr marL="365760" lvl="1" indent="-365760">
              <a:spcBef>
                <a:spcPts val="400"/>
              </a:spcBef>
              <a:spcAft>
                <a:spcPts val="400"/>
              </a:spcAft>
            </a:pPr>
            <a:r>
              <a:rPr lang="en-US" sz="1600" dirty="0" smtClean="0"/>
              <a:t>BCI’s </a:t>
            </a:r>
            <a:r>
              <a:rPr lang="en-US" sz="1600" dirty="0"/>
              <a:t>average performance data of three countries (India, China and Pakistan) shown in the chart is the result of around a decade long effort. BCI’s reported data has not been thoroughly audited by an independent agency, to the best of our understanding </a:t>
            </a:r>
          </a:p>
        </p:txBody>
      </p:sp>
      <p:graphicFrame>
        <p:nvGraphicFramePr>
          <p:cNvPr id="13" name="Chart 12"/>
          <p:cNvGraphicFramePr>
            <a:graphicFrameLocks/>
          </p:cNvGraphicFramePr>
          <p:nvPr>
            <p:extLst>
              <p:ext uri="{D42A27DB-BD31-4B8C-83A1-F6EECF244321}">
                <p14:modId xmlns:p14="http://schemas.microsoft.com/office/powerpoint/2010/main" val="1840469224"/>
              </p:ext>
            </p:extLst>
          </p:nvPr>
        </p:nvGraphicFramePr>
        <p:xfrm>
          <a:off x="6252120" y="2319569"/>
          <a:ext cx="5469980" cy="18620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82452879"/>
              </p:ext>
            </p:extLst>
          </p:nvPr>
        </p:nvGraphicFramePr>
        <p:xfrm>
          <a:off x="6252120" y="4490258"/>
          <a:ext cx="5468112" cy="145389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0"/>
          <p:cNvSpPr txBox="1">
            <a:spLocks/>
          </p:cNvSpPr>
          <p:nvPr/>
        </p:nvSpPr>
        <p:spPr bwMode="gray">
          <a:xfrm>
            <a:off x="484632" y="6102202"/>
            <a:ext cx="11228832" cy="246221"/>
          </a:xfrm>
          <a:prstGeom prst="rect">
            <a:avLst/>
          </a:prstGeom>
          <a:noFill/>
        </p:spPr>
        <p:txBody>
          <a:bodyPr wrap="square" lIns="0" tIns="45720" rIns="45720" bIns="45720" rtlCol="0" anchor="b">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latin typeface="Arial" pitchFamily="34" charset="0"/>
                <a:cs typeface="Arial" pitchFamily="34" charset="0"/>
              </a:rPr>
              <a:t>Source: Farmer Results 2017-18 Season , </a:t>
            </a:r>
            <a:r>
              <a:rPr lang="en-US" sz="1000" dirty="0" err="1">
                <a:latin typeface="Arial" pitchFamily="34" charset="0"/>
                <a:cs typeface="Arial" pitchFamily="34" charset="0"/>
              </a:rPr>
              <a:t>BCI.Org</a:t>
            </a:r>
            <a:r>
              <a:rPr lang="en-US" sz="1000" dirty="0">
                <a:latin typeface="Arial" pitchFamily="34" charset="0"/>
                <a:cs typeface="Arial" pitchFamily="34" charset="0"/>
              </a:rPr>
              <a:t> </a:t>
            </a:r>
          </a:p>
        </p:txBody>
      </p:sp>
    </p:spTree>
    <p:extLst>
      <p:ext uri="{BB962C8B-B14F-4D97-AF65-F5344CB8AC3E}">
        <p14:creationId xmlns:p14="http://schemas.microsoft.com/office/powerpoint/2010/main" val="2489592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402336"/>
            <a:ext cx="11228832" cy="704088"/>
          </a:xfrm>
        </p:spPr>
        <p:txBody>
          <a:bodyPr/>
          <a:lstStyle/>
          <a:p>
            <a:r>
              <a:rPr lang="en-US"/>
              <a:t>BCI Cotton’s sustainability performance is no match to Organic Cotton </a:t>
            </a:r>
            <a:endParaRPr lang="en-US" dirty="0"/>
          </a:p>
        </p:txBody>
      </p:sp>
      <p:sp>
        <p:nvSpPr>
          <p:cNvPr id="4" name="Rectangle 3"/>
          <p:cNvSpPr/>
          <p:nvPr/>
        </p:nvSpPr>
        <p:spPr>
          <a:xfrm>
            <a:off x="6252120" y="1999529"/>
            <a:ext cx="5469980"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panose="020B0604020202020204" pitchFamily="34" charset="0"/>
                <a:cs typeface="Arial" panose="020B0604020202020204" pitchFamily="34" charset="0"/>
              </a:rPr>
              <a:t>Comparison of Organic &amp; BCI Cotton on Farming Inputs</a:t>
            </a:r>
          </a:p>
        </p:txBody>
      </p:sp>
      <p:sp>
        <p:nvSpPr>
          <p:cNvPr id="5" name="Rectangle 4"/>
          <p:cNvSpPr/>
          <p:nvPr/>
        </p:nvSpPr>
        <p:spPr>
          <a:xfrm>
            <a:off x="6252120" y="4128556"/>
            <a:ext cx="5469980"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panose="020B0604020202020204" pitchFamily="34" charset="0"/>
                <a:cs typeface="Arial" panose="020B0604020202020204" pitchFamily="34" charset="0"/>
              </a:rPr>
              <a:t>Performance Comparison of Organic &amp; BCI Cotton relative to BT Cotton</a:t>
            </a:r>
          </a:p>
        </p:txBody>
      </p:sp>
      <p:graphicFrame>
        <p:nvGraphicFramePr>
          <p:cNvPr id="6" name="Table 5"/>
          <p:cNvGraphicFramePr>
            <a:graphicFrameLocks noGrp="1"/>
          </p:cNvGraphicFramePr>
          <p:nvPr>
            <p:extLst>
              <p:ext uri="{D42A27DB-BD31-4B8C-83A1-F6EECF244321}">
                <p14:modId xmlns:p14="http://schemas.microsoft.com/office/powerpoint/2010/main" val="1802050328"/>
              </p:ext>
            </p:extLst>
          </p:nvPr>
        </p:nvGraphicFramePr>
        <p:xfrm>
          <a:off x="6253988" y="2393950"/>
          <a:ext cx="5468112" cy="1574797"/>
        </p:xfrm>
        <a:graphic>
          <a:graphicData uri="http://schemas.openxmlformats.org/drawingml/2006/table">
            <a:tbl>
              <a:tblPr>
                <a:tableStyleId>{5C22544A-7EE6-4342-B048-85BDC9FD1C3A}</a:tableStyleId>
              </a:tblPr>
              <a:tblGrid>
                <a:gridCol w="2807158">
                  <a:extLst>
                    <a:ext uri="{9D8B030D-6E8A-4147-A177-3AD203B41FA5}">
                      <a16:colId xmlns:a16="http://schemas.microsoft.com/office/drawing/2014/main" val="1919781029"/>
                    </a:ext>
                  </a:extLst>
                </a:gridCol>
                <a:gridCol w="1301236">
                  <a:extLst>
                    <a:ext uri="{9D8B030D-6E8A-4147-A177-3AD203B41FA5}">
                      <a16:colId xmlns:a16="http://schemas.microsoft.com/office/drawing/2014/main" val="2143308386"/>
                    </a:ext>
                  </a:extLst>
                </a:gridCol>
                <a:gridCol w="1359718">
                  <a:extLst>
                    <a:ext uri="{9D8B030D-6E8A-4147-A177-3AD203B41FA5}">
                      <a16:colId xmlns:a16="http://schemas.microsoft.com/office/drawing/2014/main" val="2100690021"/>
                    </a:ext>
                  </a:extLst>
                </a:gridCol>
              </a:tblGrid>
              <a:tr h="224971">
                <a:tc>
                  <a:txBody>
                    <a:bodyPr/>
                    <a:lstStyle/>
                    <a:p>
                      <a:pPr algn="l" fontAlgn="b"/>
                      <a:r>
                        <a:rPr lang="en-US" sz="1100" b="1" u="none" strike="noStrike" dirty="0">
                          <a:solidFill>
                            <a:schemeClr val="bg1"/>
                          </a:solidFill>
                          <a:effectLst/>
                        </a:rPr>
                        <a:t>Inputs permitted</a:t>
                      </a:r>
                      <a:endParaRPr lang="en-US" sz="1100" b="1" i="0" u="none" strike="noStrike" dirty="0">
                        <a:solidFill>
                          <a:schemeClr val="bg1"/>
                        </a:solidFill>
                        <a:effectLst/>
                        <a:latin typeface="Calibri" panose="020F0502020204030204" pitchFamily="34" charset="0"/>
                      </a:endParaRPr>
                    </a:p>
                  </a:txBody>
                  <a:tcPr marL="45720" marR="45720" marT="18288" marB="18288"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100" b="1" u="none" strike="noStrike" dirty="0">
                          <a:solidFill>
                            <a:schemeClr val="bg1"/>
                          </a:solidFill>
                          <a:effectLst/>
                        </a:rPr>
                        <a:t>BCI</a:t>
                      </a:r>
                      <a:endParaRPr lang="en-US" sz="1100" b="1" i="0" u="none" strike="noStrike" dirty="0">
                        <a:solidFill>
                          <a:schemeClr val="bg1"/>
                        </a:solidFill>
                        <a:effectLst/>
                        <a:latin typeface="Calibri" panose="020F0502020204030204" pitchFamily="34" charset="0"/>
                      </a:endParaRPr>
                    </a:p>
                  </a:txBody>
                  <a:tcPr marL="45720" marR="45720" marT="18288" marB="18288"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100" b="1" u="none" strike="noStrike" dirty="0">
                          <a:solidFill>
                            <a:schemeClr val="tx1"/>
                          </a:solidFill>
                          <a:effectLst/>
                        </a:rPr>
                        <a:t>Organic</a:t>
                      </a:r>
                      <a:endParaRPr lang="en-US" sz="1100" b="1" i="0" u="none" strike="noStrike" dirty="0">
                        <a:solidFill>
                          <a:schemeClr val="tx1"/>
                        </a:solidFill>
                        <a:effectLst/>
                        <a:latin typeface="Calibri" panose="020F0502020204030204" pitchFamily="34" charset="0"/>
                      </a:endParaRPr>
                    </a:p>
                  </a:txBody>
                  <a:tcPr marL="45720" marR="45720" marT="18288" marB="18288"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300683926"/>
                  </a:ext>
                </a:extLst>
              </a:tr>
              <a:tr h="224971">
                <a:tc>
                  <a:txBody>
                    <a:bodyPr/>
                    <a:lstStyle/>
                    <a:p>
                      <a:pPr algn="l" fontAlgn="b"/>
                      <a:r>
                        <a:rPr lang="en-US" sz="1000" b="1" u="none" strike="noStrike" dirty="0">
                          <a:effectLst/>
                        </a:rPr>
                        <a:t>Use of Chemical </a:t>
                      </a:r>
                      <a:r>
                        <a:rPr lang="en-US" sz="1000" b="1" u="none" strike="noStrike" dirty="0" err="1" smtClean="0">
                          <a:effectLst/>
                        </a:rPr>
                        <a:t>Fertilisers</a:t>
                      </a:r>
                      <a:endParaRPr lang="en-US" sz="1000" b="1" i="0" u="none" strike="noStrike" dirty="0">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408220"/>
                  </a:ext>
                </a:extLst>
              </a:tr>
              <a:tr h="224971">
                <a:tc>
                  <a:txBody>
                    <a:bodyPr/>
                    <a:lstStyle/>
                    <a:p>
                      <a:pPr algn="l" fontAlgn="b"/>
                      <a:r>
                        <a:rPr lang="en-US" sz="1000" b="1" u="none" strike="noStrike" dirty="0">
                          <a:effectLst/>
                        </a:rPr>
                        <a:t>Use of Chemical Pesticides</a:t>
                      </a:r>
                      <a:endParaRPr lang="en-US" sz="1000" b="1" i="0" u="none" strike="noStrike" dirty="0">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590686"/>
                  </a:ext>
                </a:extLst>
              </a:tr>
              <a:tr h="224971">
                <a:tc>
                  <a:txBody>
                    <a:bodyPr/>
                    <a:lstStyle/>
                    <a:p>
                      <a:pPr algn="l" fontAlgn="b"/>
                      <a:r>
                        <a:rPr lang="en-US" sz="1000" b="1" u="none" strike="noStrike" dirty="0">
                          <a:effectLst/>
                        </a:rPr>
                        <a:t>Use of GMO Seeds</a:t>
                      </a:r>
                      <a:endParaRPr lang="en-US" sz="1000" b="1" i="0" u="none" strike="noStrike" dirty="0">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016376"/>
                  </a:ext>
                </a:extLst>
              </a:tr>
              <a:tr h="224971">
                <a:tc>
                  <a:txBody>
                    <a:bodyPr/>
                    <a:lstStyle/>
                    <a:p>
                      <a:pPr algn="l" fontAlgn="b"/>
                      <a:r>
                        <a:rPr lang="en-US" sz="1000" b="1" u="none" strike="noStrike" dirty="0" smtClean="0">
                          <a:effectLst/>
                        </a:rPr>
                        <a:t>Mandatory use </a:t>
                      </a:r>
                      <a:r>
                        <a:rPr lang="en-US" sz="1000" b="1" u="none" strike="noStrike" dirty="0">
                          <a:effectLst/>
                        </a:rPr>
                        <a:t>of Organic Seeds</a:t>
                      </a:r>
                      <a:endParaRPr lang="en-US" sz="1000" b="1" i="0" u="none" strike="noStrike" dirty="0">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X</a:t>
                      </a:r>
                      <a:endParaRPr lang="en-US" sz="1100" b="0" i="0" u="none" strike="noStrike" dirty="0">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6186567"/>
                  </a:ext>
                </a:extLst>
              </a:tr>
              <a:tr h="224971">
                <a:tc>
                  <a:txBody>
                    <a:bodyPr/>
                    <a:lstStyle/>
                    <a:p>
                      <a:pPr algn="l" fontAlgn="b"/>
                      <a:r>
                        <a:rPr lang="en-US" sz="1000" b="1" u="none" strike="noStrike" dirty="0" smtClean="0">
                          <a:effectLst/>
                        </a:rPr>
                        <a:t>Compulsory,  </a:t>
                      </a:r>
                      <a:r>
                        <a:rPr lang="en-US" sz="1000" b="1" u="none" strike="noStrike" dirty="0">
                          <a:effectLst/>
                        </a:rPr>
                        <a:t>Crop Rotation</a:t>
                      </a:r>
                      <a:endParaRPr lang="en-US" sz="1000" b="1" i="0" u="none" strike="noStrike" dirty="0">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5811136"/>
                  </a:ext>
                </a:extLst>
              </a:tr>
              <a:tr h="224971">
                <a:tc>
                  <a:txBody>
                    <a:bodyPr/>
                    <a:lstStyle/>
                    <a:p>
                      <a:pPr algn="l" fontAlgn="b"/>
                      <a:r>
                        <a:rPr lang="en-US" sz="1000" b="1" u="none" strike="noStrike" dirty="0">
                          <a:effectLst/>
                        </a:rPr>
                        <a:t>Mandatory </a:t>
                      </a:r>
                      <a:r>
                        <a:rPr lang="en-US" sz="1000" b="1" u="none" strike="noStrike" dirty="0" smtClean="0">
                          <a:effectLst/>
                        </a:rPr>
                        <a:t>Certification </a:t>
                      </a:r>
                      <a:r>
                        <a:rPr lang="en-US" sz="1000" b="1" u="none" strike="noStrike" dirty="0">
                          <a:effectLst/>
                        </a:rPr>
                        <a:t>&amp; 3rd Party Audit</a:t>
                      </a:r>
                      <a:endParaRPr lang="en-US" sz="1000" b="1" i="0" u="none" strike="noStrike" dirty="0">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45720" marR="45720" marT="18288" marB="18288" anchor="b">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638148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51693287"/>
              </p:ext>
            </p:extLst>
          </p:nvPr>
        </p:nvGraphicFramePr>
        <p:xfrm>
          <a:off x="6253988" y="4523740"/>
          <a:ext cx="5468112" cy="1432560"/>
        </p:xfrm>
        <a:graphic>
          <a:graphicData uri="http://schemas.openxmlformats.org/drawingml/2006/table">
            <a:tbl>
              <a:tblPr>
                <a:tableStyleId>{5C22544A-7EE6-4342-B048-85BDC9FD1C3A}</a:tableStyleId>
              </a:tblPr>
              <a:tblGrid>
                <a:gridCol w="2807159">
                  <a:extLst>
                    <a:ext uri="{9D8B030D-6E8A-4147-A177-3AD203B41FA5}">
                      <a16:colId xmlns:a16="http://schemas.microsoft.com/office/drawing/2014/main" val="883994241"/>
                    </a:ext>
                  </a:extLst>
                </a:gridCol>
                <a:gridCol w="1301235">
                  <a:extLst>
                    <a:ext uri="{9D8B030D-6E8A-4147-A177-3AD203B41FA5}">
                      <a16:colId xmlns:a16="http://schemas.microsoft.com/office/drawing/2014/main" val="322039287"/>
                    </a:ext>
                  </a:extLst>
                </a:gridCol>
                <a:gridCol w="1359718">
                  <a:extLst>
                    <a:ext uri="{9D8B030D-6E8A-4147-A177-3AD203B41FA5}">
                      <a16:colId xmlns:a16="http://schemas.microsoft.com/office/drawing/2014/main" val="1162481275"/>
                    </a:ext>
                  </a:extLst>
                </a:gridCol>
              </a:tblGrid>
              <a:tr h="320040">
                <a:tc>
                  <a:txBody>
                    <a:bodyPr/>
                    <a:lstStyle/>
                    <a:p>
                      <a:pPr algn="l" fontAlgn="b"/>
                      <a:r>
                        <a:rPr lang="en-US" sz="1100" b="1" u="none" strike="noStrike" dirty="0">
                          <a:solidFill>
                            <a:schemeClr val="bg1"/>
                          </a:solidFill>
                          <a:effectLst/>
                        </a:rPr>
                        <a:t>Performance parameter</a:t>
                      </a:r>
                      <a:endParaRPr lang="en-US" sz="1100" b="1" i="0" u="none" strike="noStrike" dirty="0">
                        <a:solidFill>
                          <a:schemeClr val="bg1"/>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100" b="1" u="none" strike="noStrike" dirty="0">
                          <a:solidFill>
                            <a:schemeClr val="bg1"/>
                          </a:solidFill>
                          <a:effectLst/>
                        </a:rPr>
                        <a:t>BCI</a:t>
                      </a:r>
                      <a:endParaRPr lang="en-US" sz="1100" b="1" i="0" u="none" strike="noStrike" dirty="0">
                        <a:solidFill>
                          <a:schemeClr val="bg1"/>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
                      <a:r>
                        <a:rPr lang="en-US" sz="1100" b="1" u="none" strike="noStrike" dirty="0">
                          <a:effectLst/>
                        </a:rPr>
                        <a:t>Organic</a:t>
                      </a:r>
                      <a:endParaRPr lang="en-US" sz="1100" b="1" i="0" u="none" strike="noStrike" dirty="0">
                        <a:solidFill>
                          <a:srgbClr val="FFFFFF"/>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938426739"/>
                  </a:ext>
                </a:extLst>
              </a:tr>
              <a:tr h="190500">
                <a:tc>
                  <a:txBody>
                    <a:bodyPr/>
                    <a:lstStyle/>
                    <a:p>
                      <a:pPr algn="l" fontAlgn="b"/>
                      <a:r>
                        <a:rPr lang="en-US" sz="1000" b="1" u="none" strike="noStrike" dirty="0">
                          <a:effectLst/>
                        </a:rPr>
                        <a:t>GHG emissions</a:t>
                      </a:r>
                      <a:endParaRPr lang="en-US" sz="1000" b="1" i="0" u="none" strike="noStrike" dirty="0">
                        <a:solidFill>
                          <a:srgbClr val="000000"/>
                        </a:solidFill>
                        <a:effectLst/>
                        <a:latin typeface="Calibri" panose="020F0502020204030204" pitchFamily="34" charset="0"/>
                      </a:endParaRPr>
                    </a:p>
                  </a:txBody>
                  <a:tcPr marT="27432" marB="27432"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T="27432" marB="27432"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Up to 46% less </a:t>
                      </a:r>
                      <a:endParaRPr lang="en-US" sz="1000" b="0" i="0" u="none" strike="noStrike">
                        <a:solidFill>
                          <a:srgbClr val="000000"/>
                        </a:solidFill>
                        <a:effectLst/>
                        <a:latin typeface="Calibri" panose="020F0502020204030204" pitchFamily="34" charset="0"/>
                      </a:endParaRPr>
                    </a:p>
                  </a:txBody>
                  <a:tcPr marT="27432" marB="27432"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3781119"/>
                  </a:ext>
                </a:extLst>
              </a:tr>
              <a:tr h="190500">
                <a:tc>
                  <a:txBody>
                    <a:bodyPr/>
                    <a:lstStyle/>
                    <a:p>
                      <a:pPr algn="l" fontAlgn="b"/>
                      <a:r>
                        <a:rPr lang="en-US" sz="1000" b="1" u="none" strike="noStrike" dirty="0">
                          <a:effectLst/>
                        </a:rPr>
                        <a:t>Soil acidification</a:t>
                      </a:r>
                      <a:endParaRPr lang="en-US" sz="1000" b="1" i="0" u="none" strike="noStrike" dirty="0">
                        <a:solidFill>
                          <a:srgbClr val="000000"/>
                        </a:solidFill>
                        <a:effectLst/>
                        <a:latin typeface="Calibri" panose="020F0502020204030204" pitchFamily="34" charset="0"/>
                      </a:endParaRPr>
                    </a:p>
                  </a:txBody>
                  <a:tcPr marT="27432" marB="27432"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T="27432" marB="27432"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Up to 70% less </a:t>
                      </a:r>
                      <a:endParaRPr lang="en-US" sz="1000" b="0" i="0" u="none" strike="noStrike">
                        <a:solidFill>
                          <a:srgbClr val="000000"/>
                        </a:solidFill>
                        <a:effectLst/>
                        <a:latin typeface="Calibri" panose="020F0502020204030204" pitchFamily="34" charset="0"/>
                      </a:endParaRPr>
                    </a:p>
                  </a:txBody>
                  <a:tcPr marT="27432" marB="27432"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160156"/>
                  </a:ext>
                </a:extLst>
              </a:tr>
              <a:tr h="190500">
                <a:tc>
                  <a:txBody>
                    <a:bodyPr/>
                    <a:lstStyle/>
                    <a:p>
                      <a:pPr algn="l" fontAlgn="b"/>
                      <a:r>
                        <a:rPr lang="en-US" sz="1000" b="1" u="none" strike="noStrike" dirty="0">
                          <a:effectLst/>
                        </a:rPr>
                        <a:t>Soil erosion</a:t>
                      </a:r>
                      <a:endParaRPr lang="en-US" sz="1000" b="1" i="0" u="none" strike="noStrike" dirty="0">
                        <a:solidFill>
                          <a:srgbClr val="000000"/>
                        </a:solidFill>
                        <a:effectLst/>
                        <a:latin typeface="Calibri" panose="020F0502020204030204" pitchFamily="34" charset="0"/>
                      </a:endParaRPr>
                    </a:p>
                  </a:txBody>
                  <a:tcPr marT="27432" marB="27432"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T="27432" marB="27432"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a:effectLst/>
                        </a:rPr>
                        <a:t>Up to 26% less </a:t>
                      </a:r>
                      <a:endParaRPr lang="en-US" sz="1000" b="0" i="0" u="none" strike="noStrike">
                        <a:solidFill>
                          <a:srgbClr val="000000"/>
                        </a:solidFill>
                        <a:effectLst/>
                        <a:latin typeface="Calibri" panose="020F0502020204030204" pitchFamily="34" charset="0"/>
                      </a:endParaRPr>
                    </a:p>
                  </a:txBody>
                  <a:tcPr marT="27432" marB="27432"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461371"/>
                  </a:ext>
                </a:extLst>
              </a:tr>
              <a:tr h="190500">
                <a:tc>
                  <a:txBody>
                    <a:bodyPr/>
                    <a:lstStyle/>
                    <a:p>
                      <a:pPr algn="l" fontAlgn="b"/>
                      <a:r>
                        <a:rPr lang="en-US" sz="1000" b="1" u="none" strike="noStrike">
                          <a:effectLst/>
                        </a:rPr>
                        <a:t>Water consumption</a:t>
                      </a:r>
                      <a:endParaRPr lang="en-US" sz="1000" b="1" i="0" u="none" strike="noStrike">
                        <a:solidFill>
                          <a:srgbClr val="000000"/>
                        </a:solidFill>
                        <a:effectLst/>
                        <a:latin typeface="Calibri" panose="020F0502020204030204" pitchFamily="34" charset="0"/>
                      </a:endParaRPr>
                    </a:p>
                  </a:txBody>
                  <a:tcPr marT="27432" marB="27432"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T="27432" marB="27432"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Up to 91% less </a:t>
                      </a:r>
                      <a:endParaRPr lang="en-US" sz="1000" b="0" i="0" u="none" strike="noStrike" dirty="0">
                        <a:solidFill>
                          <a:srgbClr val="000000"/>
                        </a:solidFill>
                        <a:effectLst/>
                        <a:latin typeface="Calibri" panose="020F0502020204030204" pitchFamily="34" charset="0"/>
                      </a:endParaRPr>
                    </a:p>
                  </a:txBody>
                  <a:tcPr marT="27432" marB="27432"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6734515"/>
                  </a:ext>
                </a:extLst>
              </a:tr>
              <a:tr h="200025">
                <a:tc>
                  <a:txBody>
                    <a:bodyPr/>
                    <a:lstStyle/>
                    <a:p>
                      <a:pPr algn="l" fontAlgn="b"/>
                      <a:r>
                        <a:rPr lang="en-US" sz="1000" b="1" u="none" strike="noStrike" dirty="0">
                          <a:effectLst/>
                        </a:rPr>
                        <a:t>Energy consumption</a:t>
                      </a:r>
                      <a:endParaRPr lang="en-US" sz="1000" b="1" i="0" u="none" strike="noStrike" dirty="0">
                        <a:solidFill>
                          <a:srgbClr val="000000"/>
                        </a:solidFill>
                        <a:effectLst/>
                        <a:latin typeface="Calibri" panose="020F0502020204030204" pitchFamily="34" charset="0"/>
                      </a:endParaRPr>
                    </a:p>
                  </a:txBody>
                  <a:tcPr marT="27432" marB="27432"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T="27432" marB="27432"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u="none" strike="noStrike" dirty="0">
                          <a:effectLst/>
                        </a:rPr>
                        <a:t>Up to 62% less </a:t>
                      </a:r>
                      <a:endParaRPr lang="en-US" sz="1000" b="0" i="0" u="none" strike="noStrike" dirty="0">
                        <a:solidFill>
                          <a:srgbClr val="000000"/>
                        </a:solidFill>
                        <a:effectLst/>
                        <a:latin typeface="Calibri" panose="020F0502020204030204" pitchFamily="34" charset="0"/>
                      </a:endParaRPr>
                    </a:p>
                  </a:txBody>
                  <a:tcPr marT="27432" marB="27432"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867791"/>
                  </a:ext>
                </a:extLst>
              </a:tr>
            </a:tbl>
          </a:graphicData>
        </a:graphic>
      </p:graphicFrame>
      <p:grpSp>
        <p:nvGrpSpPr>
          <p:cNvPr id="17" name="Group 16"/>
          <p:cNvGrpSpPr/>
          <p:nvPr/>
        </p:nvGrpSpPr>
        <p:grpSpPr>
          <a:xfrm>
            <a:off x="484632" y="1981200"/>
            <a:ext cx="1455245" cy="3975100"/>
            <a:chOff x="1549285" y="1816100"/>
            <a:chExt cx="1515686" cy="4140200"/>
          </a:xfrm>
        </p:grpSpPr>
        <p:sp>
          <p:nvSpPr>
            <p:cNvPr id="9" name="Up Arrow 8"/>
            <p:cNvSpPr/>
            <p:nvPr/>
          </p:nvSpPr>
          <p:spPr>
            <a:xfrm>
              <a:off x="1854200" y="3429000"/>
              <a:ext cx="773234" cy="776490"/>
            </a:xfrm>
            <a:prstGeom prst="upArrow">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549285" y="1816100"/>
              <a:ext cx="1515686" cy="15156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a:t>GOLD </a:t>
              </a:r>
              <a:br>
                <a:rPr lang="en-US" sz="1600" dirty="0"/>
              </a:br>
              <a:r>
                <a:rPr lang="en-US" sz="1600" dirty="0"/>
                <a:t>Standard on </a:t>
              </a:r>
              <a:br>
                <a:rPr lang="en-US" sz="1600" dirty="0"/>
              </a:br>
              <a:r>
                <a:rPr lang="en-US" sz="1600" dirty="0"/>
                <a:t>sustainability</a:t>
              </a:r>
            </a:p>
          </p:txBody>
        </p:sp>
        <p:sp>
          <p:nvSpPr>
            <p:cNvPr id="11" name="Oval 10"/>
            <p:cNvSpPr/>
            <p:nvPr/>
          </p:nvSpPr>
          <p:spPr>
            <a:xfrm>
              <a:off x="1549285" y="4440614"/>
              <a:ext cx="1515686" cy="151568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a:t>Conventional </a:t>
              </a:r>
              <a:br>
                <a:rPr lang="en-US" sz="1600" dirty="0"/>
              </a:br>
              <a:r>
                <a:rPr lang="en-US" sz="1600" dirty="0"/>
                <a:t>/ BAU</a:t>
              </a:r>
            </a:p>
          </p:txBody>
        </p:sp>
      </p:grpSp>
      <p:grpSp>
        <p:nvGrpSpPr>
          <p:cNvPr id="18" name="Group 17"/>
          <p:cNvGrpSpPr/>
          <p:nvPr/>
        </p:nvGrpSpPr>
        <p:grpSpPr>
          <a:xfrm>
            <a:off x="2381693" y="1981200"/>
            <a:ext cx="3409507" cy="3975100"/>
            <a:chOff x="3441700" y="1981200"/>
            <a:chExt cx="2349500" cy="3975100"/>
          </a:xfrm>
        </p:grpSpPr>
        <p:sp>
          <p:nvSpPr>
            <p:cNvPr id="13" name="Rectangle 12"/>
            <p:cNvSpPr/>
            <p:nvPr/>
          </p:nvSpPr>
          <p:spPr>
            <a:xfrm>
              <a:off x="3441700" y="1981200"/>
              <a:ext cx="2349500" cy="928491"/>
            </a:xfrm>
            <a:prstGeom prst="rect">
              <a:avLst/>
            </a:prstGeom>
            <a:solidFill>
              <a:schemeClr val="accent3"/>
            </a:solidFill>
          </p:spPr>
          <p:txBody>
            <a:bodyPr wrap="square" anchor="ctr" anchorCtr="0">
              <a:noAutofit/>
            </a:bodyPr>
            <a:lstStyle/>
            <a:p>
              <a:pPr algn="ctr" fontAlgn="b"/>
              <a:r>
                <a:rPr lang="en-US" sz="1400" b="1" dirty="0">
                  <a:solidFill>
                    <a:schemeClr val="bg1"/>
                  </a:solidFill>
                </a:rPr>
                <a:t>Organic Fair Trade Cotton (OFT)</a:t>
              </a:r>
              <a:endParaRPr lang="en-US" sz="1400" b="1" dirty="0">
                <a:solidFill>
                  <a:schemeClr val="bg1"/>
                </a:solidFill>
                <a:latin typeface="Arial" panose="020B0604020202020204" pitchFamily="34" charset="0"/>
              </a:endParaRPr>
            </a:p>
          </p:txBody>
        </p:sp>
        <p:sp>
          <p:nvSpPr>
            <p:cNvPr id="14" name="Rectangle 13"/>
            <p:cNvSpPr/>
            <p:nvPr/>
          </p:nvSpPr>
          <p:spPr>
            <a:xfrm>
              <a:off x="3441700" y="2996736"/>
              <a:ext cx="2349500" cy="928491"/>
            </a:xfrm>
            <a:prstGeom prst="rect">
              <a:avLst/>
            </a:prstGeom>
            <a:solidFill>
              <a:schemeClr val="accent4"/>
            </a:solidFill>
          </p:spPr>
          <p:txBody>
            <a:bodyPr wrap="square" anchor="ctr" anchorCtr="0">
              <a:noAutofit/>
            </a:bodyPr>
            <a:lstStyle/>
            <a:p>
              <a:pPr algn="ctr" fontAlgn="b"/>
              <a:r>
                <a:rPr lang="en-US" sz="1400" b="1" dirty="0">
                  <a:solidFill>
                    <a:schemeClr val="bg1"/>
                  </a:solidFill>
                </a:rPr>
                <a:t>Organic Cotton (OC) </a:t>
              </a:r>
            </a:p>
          </p:txBody>
        </p:sp>
        <p:sp>
          <p:nvSpPr>
            <p:cNvPr id="15" name="Rectangle 14"/>
            <p:cNvSpPr/>
            <p:nvPr/>
          </p:nvSpPr>
          <p:spPr>
            <a:xfrm>
              <a:off x="3441700" y="4012272"/>
              <a:ext cx="2349500" cy="928491"/>
            </a:xfrm>
            <a:prstGeom prst="rect">
              <a:avLst/>
            </a:prstGeom>
            <a:solidFill>
              <a:schemeClr val="accent5"/>
            </a:solidFill>
          </p:spPr>
          <p:txBody>
            <a:bodyPr wrap="square" anchor="ctr" anchorCtr="0">
              <a:noAutofit/>
            </a:bodyPr>
            <a:lstStyle/>
            <a:p>
              <a:pPr algn="ctr" fontAlgn="b"/>
              <a:r>
                <a:rPr lang="en-US" sz="1400" b="1" dirty="0" smtClean="0">
                  <a:solidFill>
                    <a:schemeClr val="bg1"/>
                  </a:solidFill>
                </a:rPr>
                <a:t>BCI </a:t>
              </a:r>
              <a:r>
                <a:rPr lang="en-US" sz="1400" b="1" dirty="0">
                  <a:solidFill>
                    <a:schemeClr val="bg1"/>
                  </a:solidFill>
                </a:rPr>
                <a:t>&amp; Cotton </a:t>
              </a:r>
              <a:r>
                <a:rPr lang="en-US" sz="1400" b="1" dirty="0" err="1">
                  <a:solidFill>
                    <a:schemeClr val="bg1"/>
                  </a:solidFill>
                </a:rPr>
                <a:t>Connect's</a:t>
              </a:r>
              <a:r>
                <a:rPr lang="en-US" sz="1400" b="1" dirty="0">
                  <a:solidFill>
                    <a:schemeClr val="bg1"/>
                  </a:solidFill>
                </a:rPr>
                <a:t> REEL Cotton (REEL) </a:t>
              </a:r>
            </a:p>
          </p:txBody>
        </p:sp>
        <p:sp>
          <p:nvSpPr>
            <p:cNvPr id="16" name="Rectangle 15"/>
            <p:cNvSpPr/>
            <p:nvPr/>
          </p:nvSpPr>
          <p:spPr>
            <a:xfrm>
              <a:off x="3441700" y="5027809"/>
              <a:ext cx="2349500" cy="928491"/>
            </a:xfrm>
            <a:prstGeom prst="rect">
              <a:avLst/>
            </a:prstGeom>
            <a:solidFill>
              <a:schemeClr val="accent6"/>
            </a:solidFill>
          </p:spPr>
          <p:txBody>
            <a:bodyPr wrap="square" anchor="ctr" anchorCtr="0">
              <a:noAutofit/>
            </a:bodyPr>
            <a:lstStyle/>
            <a:p>
              <a:pPr algn="ctr" fontAlgn="b"/>
              <a:r>
                <a:rPr lang="en-US" sz="1400" b="1" dirty="0">
                  <a:solidFill>
                    <a:schemeClr val="bg1"/>
                  </a:solidFill>
                </a:rPr>
                <a:t>BT Cotton (Conventional) </a:t>
              </a:r>
            </a:p>
          </p:txBody>
        </p:sp>
      </p:grpSp>
      <p:sp>
        <p:nvSpPr>
          <p:cNvPr id="19" name="TextBox 10"/>
          <p:cNvSpPr txBox="1">
            <a:spLocks/>
          </p:cNvSpPr>
          <p:nvPr/>
        </p:nvSpPr>
        <p:spPr bwMode="gray">
          <a:xfrm>
            <a:off x="484632" y="6102202"/>
            <a:ext cx="11228832" cy="246221"/>
          </a:xfrm>
          <a:prstGeom prst="rect">
            <a:avLst/>
          </a:prstGeom>
          <a:noFill/>
        </p:spPr>
        <p:txBody>
          <a:bodyPr wrap="square" lIns="0" tIns="45720" rIns="45720" bIns="45720" rtlCol="0" anchor="b">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latin typeface="Arial" pitchFamily="34" charset="0"/>
                <a:cs typeface="Arial" pitchFamily="34" charset="0"/>
              </a:rPr>
              <a:t>Source: www.colruytgroup.com</a:t>
            </a:r>
          </a:p>
        </p:txBody>
      </p:sp>
    </p:spTree>
    <p:extLst>
      <p:ext uri="{BB962C8B-B14F-4D97-AF65-F5344CB8AC3E}">
        <p14:creationId xmlns:p14="http://schemas.microsoft.com/office/powerpoint/2010/main" val="422487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402336"/>
            <a:ext cx="11228832" cy="704088"/>
          </a:xfrm>
        </p:spPr>
        <p:txBody>
          <a:bodyPr/>
          <a:lstStyle/>
          <a:p>
            <a:r>
              <a:rPr lang="en-US"/>
              <a:t>Serious limitations in claiming BCI as ‘sustainable’</a:t>
            </a:r>
            <a:endParaRPr lang="en-US" dirty="0"/>
          </a:p>
        </p:txBody>
      </p:sp>
      <p:sp>
        <p:nvSpPr>
          <p:cNvPr id="4" name="TextBox 3"/>
          <p:cNvSpPr txBox="1"/>
          <p:nvPr/>
        </p:nvSpPr>
        <p:spPr>
          <a:xfrm>
            <a:off x="484632" y="5021136"/>
            <a:ext cx="11228832" cy="933589"/>
          </a:xfrm>
          <a:prstGeom prst="rect">
            <a:avLst/>
          </a:prstGeom>
          <a:solidFill>
            <a:schemeClr val="accent5"/>
          </a:solidFill>
        </p:spPr>
        <p:txBody>
          <a:bodyPr wrap="square" rtlCol="0">
            <a:spAutoFit/>
          </a:bodyPr>
          <a:lstStyle/>
          <a:p>
            <a:pPr>
              <a:spcBef>
                <a:spcPts val="200"/>
              </a:spcBef>
              <a:spcAft>
                <a:spcPts val="200"/>
              </a:spcAft>
            </a:pPr>
            <a:r>
              <a:rPr lang="en-US" sz="1600" dirty="0" smtClean="0">
                <a:solidFill>
                  <a:schemeClr val="bg1"/>
                </a:solidFill>
              </a:rPr>
              <a:t>Claiming BCI Cotton as </a:t>
            </a:r>
            <a:r>
              <a:rPr lang="en-US" sz="1600" dirty="0">
                <a:solidFill>
                  <a:schemeClr val="bg1"/>
                </a:solidFill>
              </a:rPr>
              <a:t>‘sustainable’ </a:t>
            </a:r>
            <a:r>
              <a:rPr lang="en-US" sz="1600" dirty="0" smtClean="0">
                <a:solidFill>
                  <a:schemeClr val="bg1"/>
                </a:solidFill>
              </a:rPr>
              <a:t>due to its improved performance over conventional cotton, is like :</a:t>
            </a:r>
          </a:p>
          <a:p>
            <a:pPr marL="285750" indent="-285750">
              <a:spcBef>
                <a:spcPts val="200"/>
              </a:spcBef>
              <a:spcAft>
                <a:spcPts val="200"/>
              </a:spcAft>
              <a:buFont typeface="Wingdings" panose="05000000000000000000" pitchFamily="2" charset="2"/>
              <a:buChar char="§"/>
            </a:pPr>
            <a:r>
              <a:rPr lang="en-US" sz="1600" dirty="0" smtClean="0">
                <a:solidFill>
                  <a:schemeClr val="bg1"/>
                </a:solidFill>
              </a:rPr>
              <a:t>Considering supercritical </a:t>
            </a:r>
            <a:r>
              <a:rPr lang="en-US" sz="1600" dirty="0">
                <a:solidFill>
                  <a:schemeClr val="bg1"/>
                </a:solidFill>
              </a:rPr>
              <a:t>coal </a:t>
            </a:r>
            <a:r>
              <a:rPr lang="en-US" sz="1600" dirty="0" smtClean="0">
                <a:solidFill>
                  <a:schemeClr val="bg1"/>
                </a:solidFill>
              </a:rPr>
              <a:t>as sustainable, since it is environmentally better than subcritical coal</a:t>
            </a:r>
          </a:p>
          <a:p>
            <a:pPr marL="285750" indent="-285750">
              <a:spcBef>
                <a:spcPts val="200"/>
              </a:spcBef>
              <a:spcAft>
                <a:spcPts val="200"/>
              </a:spcAft>
              <a:buFont typeface="Wingdings" panose="05000000000000000000" pitchFamily="2" charset="2"/>
              <a:buChar char="§"/>
            </a:pPr>
            <a:r>
              <a:rPr lang="en-US" sz="1600" dirty="0" smtClean="0">
                <a:solidFill>
                  <a:schemeClr val="bg1"/>
                </a:solidFill>
              </a:rPr>
              <a:t>Considering it at par </a:t>
            </a:r>
            <a:r>
              <a:rPr lang="en-US" sz="1600" dirty="0">
                <a:solidFill>
                  <a:schemeClr val="bg1"/>
                </a:solidFill>
              </a:rPr>
              <a:t>with </a:t>
            </a:r>
            <a:r>
              <a:rPr lang="en-US" sz="1600" dirty="0" smtClean="0">
                <a:solidFill>
                  <a:schemeClr val="bg1"/>
                </a:solidFill>
              </a:rPr>
              <a:t>Organic/Fair </a:t>
            </a:r>
            <a:r>
              <a:rPr lang="en-US" sz="1600" dirty="0">
                <a:solidFill>
                  <a:schemeClr val="bg1"/>
                </a:solidFill>
              </a:rPr>
              <a:t>Trade </a:t>
            </a:r>
            <a:r>
              <a:rPr lang="en-US" sz="1600" dirty="0" smtClean="0">
                <a:solidFill>
                  <a:schemeClr val="bg1"/>
                </a:solidFill>
              </a:rPr>
              <a:t>Organic cotton, despite significantly poor performance on E&amp;S indicators </a:t>
            </a:r>
            <a:endParaRPr lang="en-US" sz="1600" dirty="0">
              <a:solidFill>
                <a:schemeClr val="bg1"/>
              </a:solidFill>
            </a:endParaRPr>
          </a:p>
        </p:txBody>
      </p:sp>
      <p:grpSp>
        <p:nvGrpSpPr>
          <p:cNvPr id="5" name="Group 4"/>
          <p:cNvGrpSpPr/>
          <p:nvPr/>
        </p:nvGrpSpPr>
        <p:grpSpPr>
          <a:xfrm>
            <a:off x="611899" y="1910671"/>
            <a:ext cx="10979749" cy="3081413"/>
            <a:chOff x="611899" y="1293983"/>
            <a:chExt cx="10979749" cy="3081413"/>
          </a:xfrm>
        </p:grpSpPr>
        <p:sp>
          <p:nvSpPr>
            <p:cNvPr id="6" name="Rounded Rectangle 5"/>
            <p:cNvSpPr/>
            <p:nvPr/>
          </p:nvSpPr>
          <p:spPr>
            <a:xfrm rot="8082292">
              <a:off x="383921" y="2563377"/>
              <a:ext cx="1213364" cy="508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8082292">
              <a:off x="383921" y="1646665"/>
              <a:ext cx="1213364" cy="508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764148" y="1457180"/>
              <a:ext cx="9827500" cy="2646878"/>
            </a:xfrm>
            <a:prstGeom prst="rect">
              <a:avLst/>
            </a:prstGeom>
            <a:noFill/>
          </p:spPr>
          <p:txBody>
            <a:bodyPr wrap="square" rtlCol="0">
              <a:spAutoFit/>
            </a:bodyPr>
            <a:lstStyle/>
            <a:p>
              <a:pPr>
                <a:spcBef>
                  <a:spcPts val="1200"/>
                </a:spcBef>
                <a:spcAft>
                  <a:spcPts val="1200"/>
                </a:spcAft>
                <a:buClr>
                  <a:schemeClr val="accent1"/>
                </a:buClr>
                <a:buSzPct val="75000"/>
              </a:pPr>
              <a:r>
                <a:rPr lang="en-US" dirty="0" smtClean="0"/>
                <a:t>No performance </a:t>
              </a:r>
              <a:r>
                <a:rPr lang="en-US" dirty="0"/>
                <a:t>benchmark </a:t>
              </a:r>
              <a:r>
                <a:rPr lang="en-US" dirty="0" smtClean="0"/>
                <a:t>has been </a:t>
              </a:r>
              <a:r>
                <a:rPr lang="en-US" dirty="0" smtClean="0">
                  <a:solidFill>
                    <a:schemeClr val="tx2"/>
                  </a:solidFill>
                </a:rPr>
                <a:t>used to classify BCI Cotton as ‘sustainable’.</a:t>
              </a:r>
              <a:endParaRPr lang="en-US" dirty="0">
                <a:solidFill>
                  <a:schemeClr val="tx2"/>
                </a:solidFill>
              </a:endParaRPr>
            </a:p>
            <a:p>
              <a:pPr>
                <a:spcBef>
                  <a:spcPts val="1200"/>
                </a:spcBef>
                <a:spcAft>
                  <a:spcPts val="1200"/>
                </a:spcAft>
                <a:buClr>
                  <a:schemeClr val="accent1"/>
                </a:buClr>
                <a:buSzPct val="75000"/>
              </a:pPr>
              <a:r>
                <a:rPr lang="en-US" dirty="0" smtClean="0">
                  <a:solidFill>
                    <a:schemeClr val="tx2"/>
                  </a:solidFill>
                </a:rPr>
                <a:t>There are likely to be numerous cases where the E&amp;S performance of a BCI farm </a:t>
              </a:r>
              <a:r>
                <a:rPr lang="en-US" dirty="0">
                  <a:solidFill>
                    <a:schemeClr val="tx2"/>
                  </a:solidFill>
                </a:rPr>
                <a:t>at a particular location </a:t>
              </a:r>
              <a:r>
                <a:rPr lang="en-US" dirty="0" smtClean="0">
                  <a:solidFill>
                    <a:schemeClr val="tx2"/>
                  </a:solidFill>
                </a:rPr>
                <a:t>is worse than that of a conventional farm at locations within the same state, province and country. In such scenarios, how is it justified to consider BCI cotton as ‘sustainable’?</a:t>
              </a:r>
            </a:p>
            <a:p>
              <a:pPr>
                <a:spcBef>
                  <a:spcPts val="1200"/>
                </a:spcBef>
                <a:spcAft>
                  <a:spcPts val="1200"/>
                </a:spcAft>
                <a:buClr>
                  <a:schemeClr val="accent1"/>
                </a:buClr>
                <a:buSzPct val="75000"/>
              </a:pPr>
              <a:r>
                <a:rPr lang="en-US" dirty="0" smtClean="0">
                  <a:solidFill>
                    <a:schemeClr val="tx2"/>
                  </a:solidFill>
                </a:rPr>
                <a:t>There are no independent third-party audits done to validate the improvement claims and baseline assessment. </a:t>
              </a:r>
            </a:p>
          </p:txBody>
        </p:sp>
        <p:sp>
          <p:nvSpPr>
            <p:cNvPr id="9" name="Oval 8"/>
            <p:cNvSpPr/>
            <p:nvPr/>
          </p:nvSpPr>
          <p:spPr>
            <a:xfrm>
              <a:off x="611900" y="1481295"/>
              <a:ext cx="762000" cy="762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ahnschrift SemiBold" panose="020B0502040204020203" pitchFamily="34" charset="0"/>
                </a:rPr>
                <a:t>01</a:t>
              </a:r>
            </a:p>
          </p:txBody>
        </p:sp>
        <p:sp>
          <p:nvSpPr>
            <p:cNvPr id="10" name="Oval 9"/>
            <p:cNvSpPr/>
            <p:nvPr/>
          </p:nvSpPr>
          <p:spPr>
            <a:xfrm>
              <a:off x="611900" y="2436107"/>
              <a:ext cx="762000" cy="762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latin typeface="Bahnschrift SemiBold" panose="020B0502040204020203" pitchFamily="34" charset="0"/>
                </a:rPr>
                <a:t>02</a:t>
              </a:r>
            </a:p>
          </p:txBody>
        </p:sp>
        <p:sp>
          <p:nvSpPr>
            <p:cNvPr id="11" name="Rounded Rectangle 10"/>
            <p:cNvSpPr/>
            <p:nvPr/>
          </p:nvSpPr>
          <p:spPr>
            <a:xfrm rot="8082292">
              <a:off x="383919" y="3514714"/>
              <a:ext cx="1213364" cy="508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1899" y="3304318"/>
              <a:ext cx="762000" cy="762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latin typeface="Bahnschrift SemiBold" panose="020B0502040204020203" pitchFamily="34" charset="0"/>
                </a:rPr>
                <a:t>03</a:t>
              </a:r>
            </a:p>
          </p:txBody>
        </p:sp>
      </p:grpSp>
    </p:spTree>
    <p:extLst>
      <p:ext uri="{BB962C8B-B14F-4D97-AF65-F5344CB8AC3E}">
        <p14:creationId xmlns:p14="http://schemas.microsoft.com/office/powerpoint/2010/main" val="218782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studies raise serious concerns on environmental claims of BCI </a:t>
            </a:r>
            <a:r>
              <a:rPr lang="en-US" dirty="0">
                <a:solidFill>
                  <a:schemeClr val="accent3"/>
                </a:solidFill>
              </a:rPr>
              <a:t>Cotton</a:t>
            </a:r>
          </a:p>
        </p:txBody>
      </p:sp>
      <p:sp>
        <p:nvSpPr>
          <p:cNvPr id="35" name="TextBox 10"/>
          <p:cNvSpPr txBox="1">
            <a:spLocks/>
          </p:cNvSpPr>
          <p:nvPr/>
        </p:nvSpPr>
        <p:spPr bwMode="gray">
          <a:xfrm>
            <a:off x="484632" y="5797351"/>
            <a:ext cx="3217418" cy="553998"/>
          </a:xfrm>
          <a:prstGeom prst="rect">
            <a:avLst/>
          </a:prstGeom>
          <a:noFill/>
        </p:spPr>
        <p:txBody>
          <a:bodyPr wrap="square" lIns="0" tIns="45720" rIns="45720" bIns="45720" rtlCol="0" anchor="b">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latin typeface="Arial" pitchFamily="34" charset="0"/>
                <a:cs typeface="Arial" pitchFamily="34" charset="0"/>
              </a:rPr>
              <a:t>Source:   BCI AND THE GREENING OF COTTON: 15 </a:t>
            </a:r>
            <a:r>
              <a:rPr lang="en-US" sz="1000" dirty="0" smtClean="0">
                <a:solidFill>
                  <a:srgbClr val="FF0000"/>
                </a:solidFill>
                <a:latin typeface="Arial" pitchFamily="34" charset="0"/>
                <a:cs typeface="Arial" pitchFamily="34" charset="0"/>
              </a:rPr>
              <a:t>J</a:t>
            </a:r>
            <a:r>
              <a:rPr lang="en-US" sz="1000" dirty="0" smtClean="0">
                <a:latin typeface="Arial" pitchFamily="34" charset="0"/>
                <a:cs typeface="Arial" pitchFamily="34" charset="0"/>
              </a:rPr>
              <a:t>UNE </a:t>
            </a:r>
            <a:r>
              <a:rPr lang="en-US" sz="1000" dirty="0">
                <a:latin typeface="Arial" pitchFamily="34" charset="0"/>
                <a:cs typeface="Arial" pitchFamily="34" charset="0"/>
              </a:rPr>
              <a:t>2015 , International Land and Water Management – </a:t>
            </a:r>
            <a:r>
              <a:rPr lang="en-US" sz="1000" dirty="0" err="1">
                <a:latin typeface="Arial" pitchFamily="34" charset="0"/>
                <a:cs typeface="Arial" pitchFamily="34" charset="0"/>
              </a:rPr>
              <a:t>Wageningen</a:t>
            </a:r>
            <a:r>
              <a:rPr lang="en-US" sz="1000" dirty="0">
                <a:latin typeface="Arial" pitchFamily="34" charset="0"/>
                <a:cs typeface="Arial" pitchFamily="34" charset="0"/>
              </a:rPr>
              <a:t> University</a:t>
            </a:r>
          </a:p>
        </p:txBody>
      </p:sp>
      <p:sp>
        <p:nvSpPr>
          <p:cNvPr id="37" name="TextBox 36"/>
          <p:cNvSpPr txBox="1"/>
          <p:nvPr/>
        </p:nvSpPr>
        <p:spPr>
          <a:xfrm>
            <a:off x="469900" y="2366213"/>
            <a:ext cx="3657600" cy="2462213"/>
          </a:xfrm>
          <a:prstGeom prst="rect">
            <a:avLst/>
          </a:prstGeom>
          <a:noFill/>
        </p:spPr>
        <p:txBody>
          <a:bodyPr wrap="square" rtlCol="0">
            <a:spAutoFit/>
          </a:bodyPr>
          <a:lstStyle/>
          <a:p>
            <a:r>
              <a:rPr lang="en-US" sz="1400" i="1" dirty="0">
                <a:solidFill>
                  <a:schemeClr val="tx2"/>
                </a:solidFill>
              </a:rPr>
              <a:t>The research showed that the reduction of water use in the region could not be associated with higher soil salinity. </a:t>
            </a:r>
            <a:r>
              <a:rPr lang="en-US" sz="1400" b="1" i="1" dirty="0"/>
              <a:t>This questions the appropriateness of the BCI criteria </a:t>
            </a:r>
            <a:r>
              <a:rPr lang="en-US" sz="1400" b="1" i="1" dirty="0" smtClean="0">
                <a:solidFill>
                  <a:srgbClr val="FF0000"/>
                </a:solidFill>
              </a:rPr>
              <a:t>regarding</a:t>
            </a:r>
            <a:r>
              <a:rPr lang="en-US" sz="1400" b="1" i="1" dirty="0" smtClean="0"/>
              <a:t> </a:t>
            </a:r>
            <a:r>
              <a:rPr lang="en-US" sz="1400" b="1" i="1" dirty="0"/>
              <a:t>the many different regions in which it operates</a:t>
            </a:r>
            <a:r>
              <a:rPr lang="en-US" sz="1400" b="1" i="1" dirty="0" smtClean="0"/>
              <a:t>.</a:t>
            </a:r>
            <a:r>
              <a:rPr lang="en-US" sz="1400" i="1" dirty="0" smtClean="0">
                <a:solidFill>
                  <a:schemeClr val="tx2"/>
                </a:solidFill>
              </a:rPr>
              <a:t>                         </a:t>
            </a:r>
            <a:endParaRPr lang="en-US" sz="1400" i="1" dirty="0">
              <a:solidFill>
                <a:schemeClr val="tx2"/>
              </a:solidFill>
            </a:endParaRPr>
          </a:p>
          <a:p>
            <a:endParaRPr lang="en-US" sz="1400" i="1" dirty="0">
              <a:solidFill>
                <a:schemeClr val="tx2"/>
              </a:solidFill>
            </a:endParaRPr>
          </a:p>
          <a:p>
            <a:r>
              <a:rPr lang="en-US" sz="1400" b="1" i="1" dirty="0"/>
              <a:t>The study recommends </a:t>
            </a:r>
            <a:r>
              <a:rPr lang="en-US" sz="1400" b="1" i="1" dirty="0" smtClean="0"/>
              <a:t>BCI </a:t>
            </a:r>
            <a:r>
              <a:rPr lang="en-US" sz="1400" b="1" i="1" dirty="0"/>
              <a:t>to initiate impact monitoring in order to </a:t>
            </a:r>
            <a:r>
              <a:rPr lang="en-US" sz="1400" b="1" i="1" dirty="0" err="1" smtClean="0"/>
              <a:t>legitimise</a:t>
            </a:r>
            <a:r>
              <a:rPr lang="en-US" sz="1400" b="1" i="1" dirty="0" smtClean="0"/>
              <a:t> </a:t>
            </a:r>
            <a:r>
              <a:rPr lang="en-US" sz="1400" b="1" i="1" dirty="0"/>
              <a:t>its sustainability claims with actual </a:t>
            </a:r>
            <a:r>
              <a:rPr lang="en-US" sz="1400" b="1" i="1" dirty="0" smtClean="0"/>
              <a:t>proof</a:t>
            </a:r>
            <a:r>
              <a:rPr lang="en-US" sz="1400" i="1" dirty="0" smtClean="0">
                <a:solidFill>
                  <a:schemeClr val="tx2"/>
                </a:solidFill>
              </a:rPr>
              <a:t>.</a:t>
            </a:r>
            <a:endParaRPr lang="en-US" sz="1400" i="1" dirty="0">
              <a:solidFill>
                <a:schemeClr val="tx2"/>
              </a:solidFill>
            </a:endParaRPr>
          </a:p>
        </p:txBody>
      </p:sp>
      <p:sp>
        <p:nvSpPr>
          <p:cNvPr id="38" name="TextBox 37"/>
          <p:cNvSpPr txBox="1"/>
          <p:nvPr/>
        </p:nvSpPr>
        <p:spPr>
          <a:xfrm>
            <a:off x="4262882" y="2366213"/>
            <a:ext cx="3657600" cy="1169551"/>
          </a:xfrm>
          <a:prstGeom prst="rect">
            <a:avLst/>
          </a:prstGeom>
          <a:noFill/>
        </p:spPr>
        <p:txBody>
          <a:bodyPr wrap="square" rtlCol="0">
            <a:spAutoFit/>
          </a:bodyPr>
          <a:lstStyle/>
          <a:p>
            <a:r>
              <a:rPr lang="en-US" sz="1400" b="1" i="1" dirty="0">
                <a:solidFill>
                  <a:schemeClr val="accent3"/>
                </a:solidFill>
              </a:rPr>
              <a:t>According to a 2017 report by the UN’s International Trade Centre, </a:t>
            </a:r>
            <a:r>
              <a:rPr lang="en-US" sz="1400" i="1" dirty="0">
                <a:solidFill>
                  <a:schemeClr val="tx2"/>
                </a:solidFill>
              </a:rPr>
              <a:t>the rapid growth of the BCI </a:t>
            </a:r>
            <a:r>
              <a:rPr lang="en-US" sz="1400" i="1" dirty="0" err="1">
                <a:solidFill>
                  <a:schemeClr val="tx2"/>
                </a:solidFill>
              </a:rPr>
              <a:t>programme</a:t>
            </a:r>
            <a:r>
              <a:rPr lang="en-US" sz="1400" i="1" dirty="0">
                <a:solidFill>
                  <a:schemeClr val="tx2"/>
                </a:solidFill>
              </a:rPr>
              <a:t> is ‘largely due to its less stringent requirements’ than other standards (ITC, 2017, p.16).</a:t>
            </a:r>
          </a:p>
        </p:txBody>
      </p:sp>
      <p:sp>
        <p:nvSpPr>
          <p:cNvPr id="39" name="TextBox 38"/>
          <p:cNvSpPr txBox="1"/>
          <p:nvPr/>
        </p:nvSpPr>
        <p:spPr>
          <a:xfrm>
            <a:off x="8055864" y="2366213"/>
            <a:ext cx="3657600" cy="3108543"/>
          </a:xfrm>
          <a:prstGeom prst="rect">
            <a:avLst/>
          </a:prstGeom>
          <a:noFill/>
        </p:spPr>
        <p:txBody>
          <a:bodyPr wrap="square" rtlCol="0">
            <a:spAutoFit/>
          </a:bodyPr>
          <a:lstStyle/>
          <a:p>
            <a:r>
              <a:rPr lang="en-US" sz="1400" b="1" i="1" dirty="0">
                <a:solidFill>
                  <a:schemeClr val="accent6"/>
                </a:solidFill>
              </a:rPr>
              <a:t>For the BCI to deliver on its promise to promote the production of genuinely better cotton, it would have to begin by making a </a:t>
            </a:r>
            <a:r>
              <a:rPr lang="en-US" sz="1400" i="1" dirty="0">
                <a:solidFill>
                  <a:schemeClr val="tx2"/>
                </a:solidFill>
              </a:rPr>
              <a:t>commitment to </a:t>
            </a:r>
            <a:r>
              <a:rPr lang="en-US" sz="1400" i="1" dirty="0" smtClean="0">
                <a:solidFill>
                  <a:schemeClr val="tx2"/>
                </a:solidFill>
              </a:rPr>
              <a:t>Organic Cotton </a:t>
            </a:r>
            <a:r>
              <a:rPr lang="en-US" sz="1400" i="1" dirty="0">
                <a:solidFill>
                  <a:schemeClr val="tx2"/>
                </a:solidFill>
              </a:rPr>
              <a:t>production, explicitly prohibiting the use of GM crops and establishing a timetable for the complete phase-out of toxic pesticides and </a:t>
            </a:r>
            <a:r>
              <a:rPr lang="en-US" sz="1400" i="1" dirty="0" err="1">
                <a:solidFill>
                  <a:schemeClr val="tx2"/>
                </a:solidFill>
              </a:rPr>
              <a:t>fertilisers</a:t>
            </a:r>
            <a:r>
              <a:rPr lang="en-US" sz="1400" i="1" dirty="0">
                <a:solidFill>
                  <a:schemeClr val="tx2"/>
                </a:solidFill>
              </a:rPr>
              <a:t> in global cotton supply chains. </a:t>
            </a:r>
            <a:r>
              <a:rPr lang="en-US" sz="1400" b="1" i="1" dirty="0">
                <a:solidFill>
                  <a:schemeClr val="accent6"/>
                </a:solidFill>
              </a:rPr>
              <a:t>In the absence of these changes, it is likely to lead to greenwashing on an industrial scale. </a:t>
            </a:r>
            <a:r>
              <a:rPr lang="en-US" sz="1400" i="1" dirty="0">
                <a:solidFill>
                  <a:schemeClr val="tx2"/>
                </a:solidFill>
              </a:rPr>
              <a:t>Serious reform would be required for it to deliver on its promise; in its current state, it appears </a:t>
            </a:r>
            <a:r>
              <a:rPr lang="en-US" sz="1400" i="1" dirty="0" err="1" smtClean="0">
                <a:solidFill>
                  <a:schemeClr val="tx2"/>
                </a:solidFill>
              </a:rPr>
              <a:t>unreformable</a:t>
            </a:r>
            <a:r>
              <a:rPr lang="en-US" sz="1400" i="1" dirty="0" smtClean="0">
                <a:solidFill>
                  <a:schemeClr val="tx2"/>
                </a:solidFill>
              </a:rPr>
              <a:t> </a:t>
            </a:r>
            <a:r>
              <a:rPr lang="en-US" sz="1400" i="1" dirty="0">
                <a:solidFill>
                  <a:schemeClr val="tx2"/>
                </a:solidFill>
              </a:rPr>
              <a:t>and should be scrapped.</a:t>
            </a:r>
          </a:p>
        </p:txBody>
      </p:sp>
      <p:sp>
        <p:nvSpPr>
          <p:cNvPr id="40" name="TextBox 10"/>
          <p:cNvSpPr txBox="1">
            <a:spLocks/>
          </p:cNvSpPr>
          <p:nvPr/>
        </p:nvSpPr>
        <p:spPr bwMode="gray">
          <a:xfrm>
            <a:off x="4165473" y="5797351"/>
            <a:ext cx="3217418" cy="400110"/>
          </a:xfrm>
          <a:prstGeom prst="rect">
            <a:avLst/>
          </a:prstGeom>
          <a:noFill/>
        </p:spPr>
        <p:txBody>
          <a:bodyPr wrap="square" lIns="0" tIns="45720" rIns="45720" bIns="45720" rtlCol="0" anchor="b">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latin typeface="Arial" pitchFamily="34" charset="0"/>
                <a:cs typeface="Arial" pitchFamily="34" charset="0"/>
              </a:rPr>
              <a:t>Source: The false promise of certification, May 2018, The Changing Markets Foundation.</a:t>
            </a:r>
          </a:p>
        </p:txBody>
      </p:sp>
      <p:sp>
        <p:nvSpPr>
          <p:cNvPr id="41" name="TextBox 40"/>
          <p:cNvSpPr txBox="1">
            <a:spLocks/>
          </p:cNvSpPr>
          <p:nvPr/>
        </p:nvSpPr>
        <p:spPr bwMode="gray">
          <a:xfrm>
            <a:off x="8174167" y="5797351"/>
            <a:ext cx="3217418" cy="400110"/>
          </a:xfrm>
          <a:prstGeom prst="rect">
            <a:avLst/>
          </a:prstGeom>
          <a:noFill/>
        </p:spPr>
        <p:txBody>
          <a:bodyPr wrap="square" lIns="0" tIns="45720" rIns="45720" bIns="45720" rtlCol="0" anchor="b">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latin typeface="Arial" pitchFamily="34" charset="0"/>
                <a:cs typeface="Arial" pitchFamily="34" charset="0"/>
              </a:rPr>
              <a:t>Source: The false promise of certification, May 2018, The Changing Markets Foundation.</a:t>
            </a:r>
          </a:p>
        </p:txBody>
      </p:sp>
      <p:grpSp>
        <p:nvGrpSpPr>
          <p:cNvPr id="42" name="Group 41"/>
          <p:cNvGrpSpPr/>
          <p:nvPr/>
        </p:nvGrpSpPr>
        <p:grpSpPr>
          <a:xfrm>
            <a:off x="469900" y="1908544"/>
            <a:ext cx="3657600" cy="457200"/>
            <a:chOff x="469900" y="2057400"/>
            <a:chExt cx="3657600" cy="457200"/>
          </a:xfrm>
        </p:grpSpPr>
        <p:cxnSp>
          <p:nvCxnSpPr>
            <p:cNvPr id="64" name="Straight Connector 63"/>
            <p:cNvCxnSpPr/>
            <p:nvPr/>
          </p:nvCxnSpPr>
          <p:spPr>
            <a:xfrm>
              <a:off x="469900" y="2273300"/>
              <a:ext cx="365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1981200" y="2057400"/>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262882" y="1908544"/>
            <a:ext cx="3657600" cy="457200"/>
            <a:chOff x="469900" y="2057400"/>
            <a:chExt cx="3657600" cy="457200"/>
          </a:xfrm>
        </p:grpSpPr>
        <p:cxnSp>
          <p:nvCxnSpPr>
            <p:cNvPr id="62" name="Straight Connector 61"/>
            <p:cNvCxnSpPr/>
            <p:nvPr/>
          </p:nvCxnSpPr>
          <p:spPr>
            <a:xfrm>
              <a:off x="469900" y="2273300"/>
              <a:ext cx="365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1981200" y="2057400"/>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8055864" y="1908544"/>
            <a:ext cx="3657600" cy="457200"/>
            <a:chOff x="469900" y="2057400"/>
            <a:chExt cx="3657600" cy="457200"/>
          </a:xfrm>
        </p:grpSpPr>
        <p:cxnSp>
          <p:nvCxnSpPr>
            <p:cNvPr id="60" name="Straight Connector 59"/>
            <p:cNvCxnSpPr/>
            <p:nvPr/>
          </p:nvCxnSpPr>
          <p:spPr>
            <a:xfrm>
              <a:off x="469900" y="2273300"/>
              <a:ext cx="365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1981200" y="2057400"/>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2019302" y="1971250"/>
            <a:ext cx="369564" cy="235814"/>
            <a:chOff x="6860383" y="1193222"/>
            <a:chExt cx="407669" cy="260129"/>
          </a:xfrm>
        </p:grpSpPr>
        <p:sp>
          <p:nvSpPr>
            <p:cNvPr id="56" name="Rectangle 55"/>
            <p:cNvSpPr/>
            <p:nvPr/>
          </p:nvSpPr>
          <p:spPr>
            <a:xfrm>
              <a:off x="6860383" y="1323287"/>
              <a:ext cx="407669" cy="48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57" name="Group 56"/>
            <p:cNvGrpSpPr/>
            <p:nvPr/>
          </p:nvGrpSpPr>
          <p:grpSpPr>
            <a:xfrm>
              <a:off x="6907624" y="1193222"/>
              <a:ext cx="316334" cy="260129"/>
              <a:chOff x="6907624" y="1193222"/>
              <a:chExt cx="316334" cy="260129"/>
            </a:xfrm>
          </p:grpSpPr>
          <p:sp>
            <p:nvSpPr>
              <p:cNvPr id="58" name="Freeform 57"/>
              <p:cNvSpPr/>
              <p:nvPr/>
            </p:nvSpPr>
            <p:spPr>
              <a:xfrm>
                <a:off x="6907624" y="1193222"/>
                <a:ext cx="153165" cy="260129"/>
              </a:xfrm>
              <a:custGeom>
                <a:avLst/>
                <a:gdLst/>
                <a:ahLst/>
                <a:cxnLst/>
                <a:rect l="l" t="t" r="r" b="b"/>
                <a:pathLst>
                  <a:path w="313493" h="532424">
                    <a:moveTo>
                      <a:pt x="266212" y="0"/>
                    </a:moveTo>
                    <a:lnTo>
                      <a:pt x="266212" y="44197"/>
                    </a:lnTo>
                    <a:cubicBezTo>
                      <a:pt x="196318" y="86682"/>
                      <a:pt x="148695" y="126082"/>
                      <a:pt x="123341" y="162400"/>
                    </a:cubicBezTo>
                    <a:cubicBezTo>
                      <a:pt x="104840" y="189124"/>
                      <a:pt x="95590" y="220644"/>
                      <a:pt x="95590" y="256961"/>
                    </a:cubicBezTo>
                    <a:cubicBezTo>
                      <a:pt x="95590" y="278889"/>
                      <a:pt x="99701" y="294992"/>
                      <a:pt x="107924" y="305270"/>
                    </a:cubicBezTo>
                    <a:cubicBezTo>
                      <a:pt x="115461" y="315548"/>
                      <a:pt x="124369" y="320688"/>
                      <a:pt x="134648" y="320688"/>
                    </a:cubicBezTo>
                    <a:cubicBezTo>
                      <a:pt x="141500" y="320688"/>
                      <a:pt x="151093" y="318289"/>
                      <a:pt x="163427" y="313493"/>
                    </a:cubicBezTo>
                    <a:cubicBezTo>
                      <a:pt x="181929" y="307326"/>
                      <a:pt x="197004" y="304242"/>
                      <a:pt x="208652" y="304242"/>
                    </a:cubicBezTo>
                    <a:cubicBezTo>
                      <a:pt x="236062" y="304242"/>
                      <a:pt x="260387" y="314521"/>
                      <a:pt x="281629" y="335077"/>
                    </a:cubicBezTo>
                    <a:cubicBezTo>
                      <a:pt x="302872" y="355634"/>
                      <a:pt x="313493" y="381330"/>
                      <a:pt x="313493" y="412166"/>
                    </a:cubicBezTo>
                    <a:cubicBezTo>
                      <a:pt x="313493" y="447113"/>
                      <a:pt x="302872" y="474179"/>
                      <a:pt x="281629" y="493365"/>
                    </a:cubicBezTo>
                    <a:cubicBezTo>
                      <a:pt x="252165" y="519404"/>
                      <a:pt x="217903" y="532424"/>
                      <a:pt x="178845" y="532424"/>
                    </a:cubicBezTo>
                    <a:cubicBezTo>
                      <a:pt x="132249" y="532424"/>
                      <a:pt x="90793" y="512895"/>
                      <a:pt x="54476" y="473836"/>
                    </a:cubicBezTo>
                    <a:cubicBezTo>
                      <a:pt x="18159" y="434778"/>
                      <a:pt x="0" y="386470"/>
                      <a:pt x="0" y="328910"/>
                    </a:cubicBezTo>
                    <a:cubicBezTo>
                      <a:pt x="0" y="248053"/>
                      <a:pt x="30150" y="174391"/>
                      <a:pt x="90450" y="107924"/>
                    </a:cubicBezTo>
                    <a:cubicBezTo>
                      <a:pt x="130879" y="64069"/>
                      <a:pt x="189466" y="28095"/>
                      <a:pt x="2662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9" name="Freeform 58"/>
              <p:cNvSpPr/>
              <p:nvPr/>
            </p:nvSpPr>
            <p:spPr>
              <a:xfrm>
                <a:off x="7070793" y="1193222"/>
                <a:ext cx="153165" cy="260129"/>
              </a:xfrm>
              <a:custGeom>
                <a:avLst/>
                <a:gdLst/>
                <a:ahLst/>
                <a:cxnLst/>
                <a:rect l="l" t="t" r="r" b="b"/>
                <a:pathLst>
                  <a:path w="313493" h="532424">
                    <a:moveTo>
                      <a:pt x="266212" y="0"/>
                    </a:moveTo>
                    <a:lnTo>
                      <a:pt x="266212" y="44197"/>
                    </a:lnTo>
                    <a:cubicBezTo>
                      <a:pt x="196318" y="86682"/>
                      <a:pt x="148695" y="126082"/>
                      <a:pt x="123341" y="162400"/>
                    </a:cubicBezTo>
                    <a:cubicBezTo>
                      <a:pt x="104840" y="189124"/>
                      <a:pt x="95590" y="220644"/>
                      <a:pt x="95590" y="256961"/>
                    </a:cubicBezTo>
                    <a:cubicBezTo>
                      <a:pt x="95590" y="278889"/>
                      <a:pt x="99701" y="294992"/>
                      <a:pt x="107924" y="305270"/>
                    </a:cubicBezTo>
                    <a:cubicBezTo>
                      <a:pt x="115461" y="315548"/>
                      <a:pt x="124369" y="320688"/>
                      <a:pt x="134648" y="320688"/>
                    </a:cubicBezTo>
                    <a:cubicBezTo>
                      <a:pt x="141500" y="320688"/>
                      <a:pt x="151093" y="318289"/>
                      <a:pt x="163427" y="313493"/>
                    </a:cubicBezTo>
                    <a:cubicBezTo>
                      <a:pt x="181929" y="307326"/>
                      <a:pt x="197004" y="304242"/>
                      <a:pt x="208652" y="304242"/>
                    </a:cubicBezTo>
                    <a:cubicBezTo>
                      <a:pt x="236062" y="304242"/>
                      <a:pt x="260387" y="314521"/>
                      <a:pt x="281629" y="335077"/>
                    </a:cubicBezTo>
                    <a:cubicBezTo>
                      <a:pt x="302872" y="355634"/>
                      <a:pt x="313493" y="381330"/>
                      <a:pt x="313493" y="412166"/>
                    </a:cubicBezTo>
                    <a:cubicBezTo>
                      <a:pt x="313493" y="447113"/>
                      <a:pt x="302872" y="474179"/>
                      <a:pt x="281629" y="493365"/>
                    </a:cubicBezTo>
                    <a:cubicBezTo>
                      <a:pt x="252165" y="519404"/>
                      <a:pt x="217903" y="532424"/>
                      <a:pt x="178845" y="532424"/>
                    </a:cubicBezTo>
                    <a:cubicBezTo>
                      <a:pt x="132249" y="532424"/>
                      <a:pt x="90793" y="512895"/>
                      <a:pt x="54476" y="473836"/>
                    </a:cubicBezTo>
                    <a:cubicBezTo>
                      <a:pt x="18159" y="434778"/>
                      <a:pt x="0" y="386470"/>
                      <a:pt x="0" y="328910"/>
                    </a:cubicBezTo>
                    <a:cubicBezTo>
                      <a:pt x="0" y="248053"/>
                      <a:pt x="30150" y="174391"/>
                      <a:pt x="90450" y="107924"/>
                    </a:cubicBezTo>
                    <a:cubicBezTo>
                      <a:pt x="130879" y="64069"/>
                      <a:pt x="189466" y="28095"/>
                      <a:pt x="2662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grpSp>
        <p:nvGrpSpPr>
          <p:cNvPr id="46" name="Group 45"/>
          <p:cNvGrpSpPr/>
          <p:nvPr/>
        </p:nvGrpSpPr>
        <p:grpSpPr>
          <a:xfrm>
            <a:off x="5867400" y="1971250"/>
            <a:ext cx="369564" cy="235814"/>
            <a:chOff x="6860381" y="1193222"/>
            <a:chExt cx="407669" cy="260129"/>
          </a:xfrm>
        </p:grpSpPr>
        <p:sp>
          <p:nvSpPr>
            <p:cNvPr id="52" name="Rectangle 51"/>
            <p:cNvSpPr/>
            <p:nvPr/>
          </p:nvSpPr>
          <p:spPr>
            <a:xfrm>
              <a:off x="6860381" y="1323286"/>
              <a:ext cx="407669" cy="48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53" name="Group 52"/>
            <p:cNvGrpSpPr/>
            <p:nvPr/>
          </p:nvGrpSpPr>
          <p:grpSpPr>
            <a:xfrm>
              <a:off x="6907624" y="1193222"/>
              <a:ext cx="316334" cy="260129"/>
              <a:chOff x="6907624" y="1193222"/>
              <a:chExt cx="316334" cy="260129"/>
            </a:xfrm>
          </p:grpSpPr>
          <p:sp>
            <p:nvSpPr>
              <p:cNvPr id="54" name="Freeform 53"/>
              <p:cNvSpPr/>
              <p:nvPr/>
            </p:nvSpPr>
            <p:spPr>
              <a:xfrm>
                <a:off x="6907624" y="1193222"/>
                <a:ext cx="153165" cy="260129"/>
              </a:xfrm>
              <a:custGeom>
                <a:avLst/>
                <a:gdLst/>
                <a:ahLst/>
                <a:cxnLst/>
                <a:rect l="l" t="t" r="r" b="b"/>
                <a:pathLst>
                  <a:path w="313493" h="532424">
                    <a:moveTo>
                      <a:pt x="266212" y="0"/>
                    </a:moveTo>
                    <a:lnTo>
                      <a:pt x="266212" y="44197"/>
                    </a:lnTo>
                    <a:cubicBezTo>
                      <a:pt x="196318" y="86682"/>
                      <a:pt x="148695" y="126082"/>
                      <a:pt x="123341" y="162400"/>
                    </a:cubicBezTo>
                    <a:cubicBezTo>
                      <a:pt x="104840" y="189124"/>
                      <a:pt x="95590" y="220644"/>
                      <a:pt x="95590" y="256961"/>
                    </a:cubicBezTo>
                    <a:cubicBezTo>
                      <a:pt x="95590" y="278889"/>
                      <a:pt x="99701" y="294992"/>
                      <a:pt x="107924" y="305270"/>
                    </a:cubicBezTo>
                    <a:cubicBezTo>
                      <a:pt x="115461" y="315548"/>
                      <a:pt x="124369" y="320688"/>
                      <a:pt x="134648" y="320688"/>
                    </a:cubicBezTo>
                    <a:cubicBezTo>
                      <a:pt x="141500" y="320688"/>
                      <a:pt x="151093" y="318289"/>
                      <a:pt x="163427" y="313493"/>
                    </a:cubicBezTo>
                    <a:cubicBezTo>
                      <a:pt x="181929" y="307326"/>
                      <a:pt x="197004" y="304242"/>
                      <a:pt x="208652" y="304242"/>
                    </a:cubicBezTo>
                    <a:cubicBezTo>
                      <a:pt x="236062" y="304242"/>
                      <a:pt x="260387" y="314521"/>
                      <a:pt x="281629" y="335077"/>
                    </a:cubicBezTo>
                    <a:cubicBezTo>
                      <a:pt x="302872" y="355634"/>
                      <a:pt x="313493" y="381330"/>
                      <a:pt x="313493" y="412166"/>
                    </a:cubicBezTo>
                    <a:cubicBezTo>
                      <a:pt x="313493" y="447113"/>
                      <a:pt x="302872" y="474179"/>
                      <a:pt x="281629" y="493365"/>
                    </a:cubicBezTo>
                    <a:cubicBezTo>
                      <a:pt x="252165" y="519404"/>
                      <a:pt x="217903" y="532424"/>
                      <a:pt x="178845" y="532424"/>
                    </a:cubicBezTo>
                    <a:cubicBezTo>
                      <a:pt x="132249" y="532424"/>
                      <a:pt x="90793" y="512895"/>
                      <a:pt x="54476" y="473836"/>
                    </a:cubicBezTo>
                    <a:cubicBezTo>
                      <a:pt x="18159" y="434778"/>
                      <a:pt x="0" y="386470"/>
                      <a:pt x="0" y="328910"/>
                    </a:cubicBezTo>
                    <a:cubicBezTo>
                      <a:pt x="0" y="248053"/>
                      <a:pt x="30150" y="174391"/>
                      <a:pt x="90450" y="107924"/>
                    </a:cubicBezTo>
                    <a:cubicBezTo>
                      <a:pt x="130879" y="64069"/>
                      <a:pt x="189466" y="28095"/>
                      <a:pt x="2662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5" name="Freeform 54"/>
              <p:cNvSpPr/>
              <p:nvPr/>
            </p:nvSpPr>
            <p:spPr>
              <a:xfrm>
                <a:off x="7070793" y="1193222"/>
                <a:ext cx="153165" cy="260129"/>
              </a:xfrm>
              <a:custGeom>
                <a:avLst/>
                <a:gdLst/>
                <a:ahLst/>
                <a:cxnLst/>
                <a:rect l="l" t="t" r="r" b="b"/>
                <a:pathLst>
                  <a:path w="313493" h="532424">
                    <a:moveTo>
                      <a:pt x="266212" y="0"/>
                    </a:moveTo>
                    <a:lnTo>
                      <a:pt x="266212" y="44197"/>
                    </a:lnTo>
                    <a:cubicBezTo>
                      <a:pt x="196318" y="86682"/>
                      <a:pt x="148695" y="126082"/>
                      <a:pt x="123341" y="162400"/>
                    </a:cubicBezTo>
                    <a:cubicBezTo>
                      <a:pt x="104840" y="189124"/>
                      <a:pt x="95590" y="220644"/>
                      <a:pt x="95590" y="256961"/>
                    </a:cubicBezTo>
                    <a:cubicBezTo>
                      <a:pt x="95590" y="278889"/>
                      <a:pt x="99701" y="294992"/>
                      <a:pt x="107924" y="305270"/>
                    </a:cubicBezTo>
                    <a:cubicBezTo>
                      <a:pt x="115461" y="315548"/>
                      <a:pt x="124369" y="320688"/>
                      <a:pt x="134648" y="320688"/>
                    </a:cubicBezTo>
                    <a:cubicBezTo>
                      <a:pt x="141500" y="320688"/>
                      <a:pt x="151093" y="318289"/>
                      <a:pt x="163427" y="313493"/>
                    </a:cubicBezTo>
                    <a:cubicBezTo>
                      <a:pt x="181929" y="307326"/>
                      <a:pt x="197004" y="304242"/>
                      <a:pt x="208652" y="304242"/>
                    </a:cubicBezTo>
                    <a:cubicBezTo>
                      <a:pt x="236062" y="304242"/>
                      <a:pt x="260387" y="314521"/>
                      <a:pt x="281629" y="335077"/>
                    </a:cubicBezTo>
                    <a:cubicBezTo>
                      <a:pt x="302872" y="355634"/>
                      <a:pt x="313493" y="381330"/>
                      <a:pt x="313493" y="412166"/>
                    </a:cubicBezTo>
                    <a:cubicBezTo>
                      <a:pt x="313493" y="447113"/>
                      <a:pt x="302872" y="474179"/>
                      <a:pt x="281629" y="493365"/>
                    </a:cubicBezTo>
                    <a:cubicBezTo>
                      <a:pt x="252165" y="519404"/>
                      <a:pt x="217903" y="532424"/>
                      <a:pt x="178845" y="532424"/>
                    </a:cubicBezTo>
                    <a:cubicBezTo>
                      <a:pt x="132249" y="532424"/>
                      <a:pt x="90793" y="512895"/>
                      <a:pt x="54476" y="473836"/>
                    </a:cubicBezTo>
                    <a:cubicBezTo>
                      <a:pt x="18159" y="434778"/>
                      <a:pt x="0" y="386470"/>
                      <a:pt x="0" y="328910"/>
                    </a:cubicBezTo>
                    <a:cubicBezTo>
                      <a:pt x="0" y="248053"/>
                      <a:pt x="30150" y="174391"/>
                      <a:pt x="90450" y="107924"/>
                    </a:cubicBezTo>
                    <a:cubicBezTo>
                      <a:pt x="130879" y="64069"/>
                      <a:pt x="189466" y="28095"/>
                      <a:pt x="2662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grpSp>
        <p:nvGrpSpPr>
          <p:cNvPr id="47" name="Group 46"/>
          <p:cNvGrpSpPr/>
          <p:nvPr/>
        </p:nvGrpSpPr>
        <p:grpSpPr>
          <a:xfrm>
            <a:off x="9601200" y="1971250"/>
            <a:ext cx="369564" cy="235814"/>
            <a:chOff x="6860381" y="1193222"/>
            <a:chExt cx="407669" cy="260129"/>
          </a:xfrm>
        </p:grpSpPr>
        <p:sp>
          <p:nvSpPr>
            <p:cNvPr id="48" name="Rectangle 47"/>
            <p:cNvSpPr/>
            <p:nvPr/>
          </p:nvSpPr>
          <p:spPr>
            <a:xfrm>
              <a:off x="6860381" y="1323286"/>
              <a:ext cx="407669" cy="48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9" name="Group 48"/>
            <p:cNvGrpSpPr/>
            <p:nvPr/>
          </p:nvGrpSpPr>
          <p:grpSpPr>
            <a:xfrm>
              <a:off x="6907624" y="1193222"/>
              <a:ext cx="316334" cy="260129"/>
              <a:chOff x="6907624" y="1193222"/>
              <a:chExt cx="316334" cy="260129"/>
            </a:xfrm>
          </p:grpSpPr>
          <p:sp>
            <p:nvSpPr>
              <p:cNvPr id="50" name="Freeform 49"/>
              <p:cNvSpPr/>
              <p:nvPr/>
            </p:nvSpPr>
            <p:spPr>
              <a:xfrm>
                <a:off x="6907624" y="1193222"/>
                <a:ext cx="153165" cy="260129"/>
              </a:xfrm>
              <a:custGeom>
                <a:avLst/>
                <a:gdLst/>
                <a:ahLst/>
                <a:cxnLst/>
                <a:rect l="l" t="t" r="r" b="b"/>
                <a:pathLst>
                  <a:path w="313493" h="532424">
                    <a:moveTo>
                      <a:pt x="266212" y="0"/>
                    </a:moveTo>
                    <a:lnTo>
                      <a:pt x="266212" y="44197"/>
                    </a:lnTo>
                    <a:cubicBezTo>
                      <a:pt x="196318" y="86682"/>
                      <a:pt x="148695" y="126082"/>
                      <a:pt x="123341" y="162400"/>
                    </a:cubicBezTo>
                    <a:cubicBezTo>
                      <a:pt x="104840" y="189124"/>
                      <a:pt x="95590" y="220644"/>
                      <a:pt x="95590" y="256961"/>
                    </a:cubicBezTo>
                    <a:cubicBezTo>
                      <a:pt x="95590" y="278889"/>
                      <a:pt x="99701" y="294992"/>
                      <a:pt x="107924" y="305270"/>
                    </a:cubicBezTo>
                    <a:cubicBezTo>
                      <a:pt x="115461" y="315548"/>
                      <a:pt x="124369" y="320688"/>
                      <a:pt x="134648" y="320688"/>
                    </a:cubicBezTo>
                    <a:cubicBezTo>
                      <a:pt x="141500" y="320688"/>
                      <a:pt x="151093" y="318289"/>
                      <a:pt x="163427" y="313493"/>
                    </a:cubicBezTo>
                    <a:cubicBezTo>
                      <a:pt x="181929" y="307326"/>
                      <a:pt x="197004" y="304242"/>
                      <a:pt x="208652" y="304242"/>
                    </a:cubicBezTo>
                    <a:cubicBezTo>
                      <a:pt x="236062" y="304242"/>
                      <a:pt x="260387" y="314521"/>
                      <a:pt x="281629" y="335077"/>
                    </a:cubicBezTo>
                    <a:cubicBezTo>
                      <a:pt x="302872" y="355634"/>
                      <a:pt x="313493" y="381330"/>
                      <a:pt x="313493" y="412166"/>
                    </a:cubicBezTo>
                    <a:cubicBezTo>
                      <a:pt x="313493" y="447113"/>
                      <a:pt x="302872" y="474179"/>
                      <a:pt x="281629" y="493365"/>
                    </a:cubicBezTo>
                    <a:cubicBezTo>
                      <a:pt x="252165" y="519404"/>
                      <a:pt x="217903" y="532424"/>
                      <a:pt x="178845" y="532424"/>
                    </a:cubicBezTo>
                    <a:cubicBezTo>
                      <a:pt x="132249" y="532424"/>
                      <a:pt x="90793" y="512895"/>
                      <a:pt x="54476" y="473836"/>
                    </a:cubicBezTo>
                    <a:cubicBezTo>
                      <a:pt x="18159" y="434778"/>
                      <a:pt x="0" y="386470"/>
                      <a:pt x="0" y="328910"/>
                    </a:cubicBezTo>
                    <a:cubicBezTo>
                      <a:pt x="0" y="248053"/>
                      <a:pt x="30150" y="174391"/>
                      <a:pt x="90450" y="107924"/>
                    </a:cubicBezTo>
                    <a:cubicBezTo>
                      <a:pt x="130879" y="64069"/>
                      <a:pt x="189466" y="28095"/>
                      <a:pt x="26621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Freeform 50"/>
              <p:cNvSpPr/>
              <p:nvPr/>
            </p:nvSpPr>
            <p:spPr>
              <a:xfrm>
                <a:off x="7070793" y="1193222"/>
                <a:ext cx="153165" cy="260129"/>
              </a:xfrm>
              <a:custGeom>
                <a:avLst/>
                <a:gdLst/>
                <a:ahLst/>
                <a:cxnLst/>
                <a:rect l="l" t="t" r="r" b="b"/>
                <a:pathLst>
                  <a:path w="313493" h="532424">
                    <a:moveTo>
                      <a:pt x="266212" y="0"/>
                    </a:moveTo>
                    <a:lnTo>
                      <a:pt x="266212" y="44197"/>
                    </a:lnTo>
                    <a:cubicBezTo>
                      <a:pt x="196318" y="86682"/>
                      <a:pt x="148695" y="126082"/>
                      <a:pt x="123341" y="162400"/>
                    </a:cubicBezTo>
                    <a:cubicBezTo>
                      <a:pt x="104840" y="189124"/>
                      <a:pt x="95590" y="220644"/>
                      <a:pt x="95590" y="256961"/>
                    </a:cubicBezTo>
                    <a:cubicBezTo>
                      <a:pt x="95590" y="278889"/>
                      <a:pt x="99701" y="294992"/>
                      <a:pt x="107924" y="305270"/>
                    </a:cubicBezTo>
                    <a:cubicBezTo>
                      <a:pt x="115461" y="315548"/>
                      <a:pt x="124369" y="320688"/>
                      <a:pt x="134648" y="320688"/>
                    </a:cubicBezTo>
                    <a:cubicBezTo>
                      <a:pt x="141500" y="320688"/>
                      <a:pt x="151093" y="318289"/>
                      <a:pt x="163427" y="313493"/>
                    </a:cubicBezTo>
                    <a:cubicBezTo>
                      <a:pt x="181929" y="307326"/>
                      <a:pt x="197004" y="304242"/>
                      <a:pt x="208652" y="304242"/>
                    </a:cubicBezTo>
                    <a:cubicBezTo>
                      <a:pt x="236062" y="304242"/>
                      <a:pt x="260387" y="314521"/>
                      <a:pt x="281629" y="335077"/>
                    </a:cubicBezTo>
                    <a:cubicBezTo>
                      <a:pt x="302872" y="355634"/>
                      <a:pt x="313493" y="381330"/>
                      <a:pt x="313493" y="412166"/>
                    </a:cubicBezTo>
                    <a:cubicBezTo>
                      <a:pt x="313493" y="447113"/>
                      <a:pt x="302872" y="474179"/>
                      <a:pt x="281629" y="493365"/>
                    </a:cubicBezTo>
                    <a:cubicBezTo>
                      <a:pt x="252165" y="519404"/>
                      <a:pt x="217903" y="532424"/>
                      <a:pt x="178845" y="532424"/>
                    </a:cubicBezTo>
                    <a:cubicBezTo>
                      <a:pt x="132249" y="532424"/>
                      <a:pt x="90793" y="512895"/>
                      <a:pt x="54476" y="473836"/>
                    </a:cubicBezTo>
                    <a:cubicBezTo>
                      <a:pt x="18159" y="434778"/>
                      <a:pt x="0" y="386470"/>
                      <a:pt x="0" y="328910"/>
                    </a:cubicBezTo>
                    <a:cubicBezTo>
                      <a:pt x="0" y="248053"/>
                      <a:pt x="30150" y="174391"/>
                      <a:pt x="90450" y="107924"/>
                    </a:cubicBezTo>
                    <a:cubicBezTo>
                      <a:pt x="130879" y="64069"/>
                      <a:pt x="189466" y="28095"/>
                      <a:pt x="26621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spTree>
    <p:extLst>
      <p:ext uri="{BB962C8B-B14F-4D97-AF65-F5344CB8AC3E}">
        <p14:creationId xmlns:p14="http://schemas.microsoft.com/office/powerpoint/2010/main" val="82474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study undermines BCI’s claims for improvement on social indicators</a:t>
            </a:r>
          </a:p>
        </p:txBody>
      </p:sp>
      <p:sp>
        <p:nvSpPr>
          <p:cNvPr id="4" name="Rectangle 3"/>
          <p:cNvSpPr/>
          <p:nvPr/>
        </p:nvSpPr>
        <p:spPr>
          <a:xfrm>
            <a:off x="6252120" y="1999528"/>
            <a:ext cx="5469980" cy="626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panose="020B0604020202020204" pitchFamily="34" charset="0"/>
                <a:cs typeface="Arial" panose="020B0604020202020204" pitchFamily="34" charset="0"/>
              </a:rPr>
              <a:t>Findings of a social impact assessment in </a:t>
            </a:r>
            <a:r>
              <a:rPr lang="en-US" sz="1400" b="1" dirty="0" err="1">
                <a:latin typeface="Arial" panose="020B0604020202020204" pitchFamily="34" charset="0"/>
                <a:cs typeface="Arial" panose="020B0604020202020204" pitchFamily="34" charset="0"/>
              </a:rPr>
              <a:t>Khargone</a:t>
            </a:r>
            <a:r>
              <a:rPr lang="en-US" sz="1400" b="1" dirty="0">
                <a:latin typeface="Arial" panose="020B0604020202020204" pitchFamily="34" charset="0"/>
                <a:cs typeface="Arial" panose="020B0604020202020204" pitchFamily="34" charset="0"/>
              </a:rPr>
              <a:t> district, MP (India) based on sample of 3,628 households</a:t>
            </a:r>
          </a:p>
        </p:txBody>
      </p:sp>
      <p:sp>
        <p:nvSpPr>
          <p:cNvPr id="5" name="Content Placeholder 2"/>
          <p:cNvSpPr txBox="1">
            <a:spLocks/>
          </p:cNvSpPr>
          <p:nvPr/>
        </p:nvSpPr>
        <p:spPr>
          <a:xfrm>
            <a:off x="481583" y="1999529"/>
            <a:ext cx="5309617" cy="3944619"/>
          </a:xfrm>
          <a:prstGeom prst="rect">
            <a:avLst/>
          </a:prstGeom>
        </p:spPr>
        <p:txBody>
          <a:bodyPr lIns="0" rIns="0"/>
          <a:lstStyle>
            <a:lvl1pPr marL="0" indent="0" algn="l" defTabSz="914400" rtl="0" eaLnBrk="1" latinLnBrk="0" hangingPunct="1">
              <a:lnSpc>
                <a:spcPct val="100000"/>
              </a:lnSpc>
              <a:spcBef>
                <a:spcPts val="600"/>
              </a:spcBef>
              <a:spcAft>
                <a:spcPts val="600"/>
              </a:spcAft>
              <a:buFontTx/>
              <a:buNone/>
              <a:defRPr sz="2000" kern="1200" baseline="0">
                <a:solidFill>
                  <a:schemeClr val="tx1"/>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1"/>
              </a:buClr>
              <a:buSzPct val="75000"/>
              <a:buFont typeface="Wingdings" panose="05000000000000000000" pitchFamily="2" charset="2"/>
              <a:buChar char="n"/>
              <a:defRPr sz="2000" kern="1200" baseline="0">
                <a:solidFill>
                  <a:schemeClr val="tx1"/>
                </a:solidFill>
                <a:latin typeface="+mn-lt"/>
                <a:ea typeface="+mn-ea"/>
                <a:cs typeface="+mn-cs"/>
              </a:defRPr>
            </a:lvl2pPr>
            <a:lvl3pPr marL="4572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600"/>
              </a:spcBef>
              <a:spcAft>
                <a:spcPts val="600"/>
              </a:spcAft>
              <a:buClr>
                <a:schemeClr val="accent1"/>
              </a:buClr>
              <a:buSzPct val="75000"/>
              <a:buFont typeface="Wingdings 3" panose="05040102010807070707" pitchFamily="18" charset="2"/>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600"/>
              </a:spcBef>
              <a:spcAft>
                <a:spcPts val="60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365760">
              <a:spcBef>
                <a:spcPts val="400"/>
              </a:spcBef>
              <a:spcAft>
                <a:spcPts val="400"/>
              </a:spcAft>
            </a:pPr>
            <a:r>
              <a:rPr lang="en-US" dirty="0"/>
              <a:t>An independent field study conducted on 3,628 households in Madhya Pradesh (India), highlights higher losses for BCI farmers (see figure). </a:t>
            </a:r>
          </a:p>
          <a:p>
            <a:pPr marL="365760" lvl="1" indent="-365760">
              <a:spcBef>
                <a:spcPts val="400"/>
              </a:spcBef>
              <a:spcAft>
                <a:spcPts val="400"/>
              </a:spcAft>
            </a:pPr>
            <a:r>
              <a:rPr lang="en-US" dirty="0" smtClean="0"/>
              <a:t>This </a:t>
            </a:r>
            <a:r>
              <a:rPr lang="en-US" dirty="0"/>
              <a:t>is in complete contrast to BCI’s reported data for India, which claims that BCI farmers are around 22% more profitable compared to conventional farmers. </a:t>
            </a:r>
          </a:p>
          <a:p>
            <a:pPr marL="0" lvl="1" indent="0">
              <a:spcBef>
                <a:spcPts val="400"/>
              </a:spcBef>
              <a:spcAft>
                <a:spcPts val="400"/>
              </a:spcAft>
              <a:buNone/>
            </a:pPr>
            <a:endParaRPr lang="en-US" dirty="0"/>
          </a:p>
        </p:txBody>
      </p:sp>
      <p:sp>
        <p:nvSpPr>
          <p:cNvPr id="6" name="TextBox 10"/>
          <p:cNvSpPr txBox="1">
            <a:spLocks/>
          </p:cNvSpPr>
          <p:nvPr/>
        </p:nvSpPr>
        <p:spPr bwMode="gray">
          <a:xfrm>
            <a:off x="484632" y="6102202"/>
            <a:ext cx="11228832" cy="246221"/>
          </a:xfrm>
          <a:prstGeom prst="rect">
            <a:avLst/>
          </a:prstGeom>
          <a:noFill/>
        </p:spPr>
        <p:txBody>
          <a:bodyPr wrap="square" lIns="0" tIns="45720" rIns="45720" bIns="45720" rtlCol="0" anchor="b">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smtClean="0">
                <a:latin typeface="Arial" pitchFamily="34" charset="0"/>
                <a:cs typeface="Arial" pitchFamily="34" charset="0"/>
              </a:rPr>
              <a:t>Source: Social </a:t>
            </a:r>
            <a:r>
              <a:rPr lang="en-US" sz="1000" dirty="0">
                <a:latin typeface="Arial" pitchFamily="34" charset="0"/>
                <a:cs typeface="Arial" pitchFamily="34" charset="0"/>
              </a:rPr>
              <a:t>and Economic Impact Assessment of Cotton Farming in Madhya Pradesh-SEPTEMBER 2018, AMERICAN INSTITUTES FOR RESEARCH</a:t>
            </a:r>
          </a:p>
        </p:txBody>
      </p:sp>
      <p:grpSp>
        <p:nvGrpSpPr>
          <p:cNvPr id="8" name="Group 7"/>
          <p:cNvGrpSpPr>
            <a:grpSpLocks noChangeAspect="1"/>
          </p:cNvGrpSpPr>
          <p:nvPr/>
        </p:nvGrpSpPr>
        <p:grpSpPr>
          <a:xfrm>
            <a:off x="6203946" y="2678493"/>
            <a:ext cx="5547317" cy="3428038"/>
            <a:chOff x="5273964" y="1974171"/>
            <a:chExt cx="6450343" cy="3986076"/>
          </a:xfrm>
        </p:grpSpPr>
        <p:pic>
          <p:nvPicPr>
            <p:cNvPr id="9" name="Picture 8"/>
            <p:cNvPicPr>
              <a:picLocks noChangeAspect="1"/>
            </p:cNvPicPr>
            <p:nvPr/>
          </p:nvPicPr>
          <p:blipFill rotWithShape="1">
            <a:blip r:embed="rId2"/>
            <a:srcRect l="499" r="5321"/>
            <a:stretch/>
          </p:blipFill>
          <p:spPr>
            <a:xfrm>
              <a:off x="5273964" y="1974171"/>
              <a:ext cx="6450343" cy="3986076"/>
            </a:xfrm>
            <a:prstGeom prst="rect">
              <a:avLst/>
            </a:prstGeom>
          </p:spPr>
        </p:pic>
        <p:sp>
          <p:nvSpPr>
            <p:cNvPr id="10" name="Oval 9"/>
            <p:cNvSpPr/>
            <p:nvPr/>
          </p:nvSpPr>
          <p:spPr>
            <a:xfrm>
              <a:off x="9401452" y="2930533"/>
              <a:ext cx="1977748" cy="2228374"/>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1"/>
                </a:solidFill>
              </a:endParaRPr>
            </a:p>
          </p:txBody>
        </p:sp>
        <p:sp>
          <p:nvSpPr>
            <p:cNvPr id="11" name="TextBox 10"/>
            <p:cNvSpPr txBox="1"/>
            <p:nvPr/>
          </p:nvSpPr>
          <p:spPr>
            <a:xfrm>
              <a:off x="7171577" y="4421000"/>
              <a:ext cx="2346194" cy="536818"/>
            </a:xfrm>
            <a:prstGeom prst="rect">
              <a:avLst/>
            </a:prstGeom>
            <a:noFill/>
          </p:spPr>
          <p:txBody>
            <a:bodyPr wrap="square" rtlCol="0">
              <a:spAutoFit/>
            </a:bodyPr>
            <a:lstStyle/>
            <a:p>
              <a:r>
                <a:rPr lang="en-US" sz="1200" b="1" dirty="0" smtClean="0">
                  <a:solidFill>
                    <a:schemeClr val="accent3"/>
                  </a:solidFill>
                </a:rPr>
                <a:t>Higher losses for BCI farmers (blue columns)</a:t>
              </a:r>
              <a:endParaRPr lang="en-US" sz="1200" b="1" dirty="0">
                <a:solidFill>
                  <a:schemeClr val="accent3"/>
                </a:solidFill>
              </a:endParaRPr>
            </a:p>
          </p:txBody>
        </p:sp>
      </p:grpSp>
    </p:spTree>
    <p:extLst>
      <p:ext uri="{BB962C8B-B14F-4D97-AF65-F5344CB8AC3E}">
        <p14:creationId xmlns:p14="http://schemas.microsoft.com/office/powerpoint/2010/main" val="92260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402336"/>
            <a:ext cx="11228832" cy="704088"/>
          </a:xfrm>
        </p:spPr>
        <p:txBody>
          <a:bodyPr/>
          <a:lstStyle/>
          <a:p>
            <a:r>
              <a:rPr lang="en-US" dirty="0"/>
              <a:t>BCI has </a:t>
            </a:r>
            <a:r>
              <a:rPr lang="en-US" dirty="0" err="1"/>
              <a:t>jeopardised</a:t>
            </a:r>
            <a:r>
              <a:rPr lang="en-US" dirty="0"/>
              <a:t> the growth of Organic Cotton</a:t>
            </a:r>
          </a:p>
        </p:txBody>
      </p:sp>
      <p:sp>
        <p:nvSpPr>
          <p:cNvPr id="4" name="Rectangle 3"/>
          <p:cNvSpPr/>
          <p:nvPr/>
        </p:nvSpPr>
        <p:spPr>
          <a:xfrm>
            <a:off x="484632" y="1999771"/>
            <a:ext cx="11237468" cy="661720"/>
          </a:xfrm>
          <a:prstGeom prst="rect">
            <a:avLst/>
          </a:prstGeom>
        </p:spPr>
        <p:txBody>
          <a:bodyPr wrap="square" lIns="0" rIns="0">
            <a:spAutoFit/>
          </a:bodyPr>
          <a:lstStyle/>
          <a:p>
            <a:pPr marL="228600" indent="-228600">
              <a:spcBef>
                <a:spcPts val="300"/>
              </a:spcBef>
              <a:spcAft>
                <a:spcPts val="300"/>
              </a:spcAft>
              <a:buClr>
                <a:schemeClr val="accent1"/>
              </a:buClr>
              <a:buSzPct val="100000"/>
              <a:buFont typeface="Wingdings" panose="05000000000000000000" pitchFamily="2" charset="2"/>
              <a:buChar char="§"/>
            </a:pPr>
            <a:r>
              <a:rPr lang="en-US" sz="1600" dirty="0"/>
              <a:t>Despite its poor E&amp;S performance, BCI Cotton is preferred by brands as it has no price premium, unlike Organic Cotton</a:t>
            </a:r>
          </a:p>
          <a:p>
            <a:pPr marL="228600" indent="-228600">
              <a:spcBef>
                <a:spcPts val="300"/>
              </a:spcBef>
              <a:spcAft>
                <a:spcPts val="300"/>
              </a:spcAft>
              <a:buClr>
                <a:schemeClr val="accent1"/>
              </a:buClr>
              <a:buSzPct val="100000"/>
              <a:buFont typeface="Wingdings" panose="05000000000000000000" pitchFamily="2" charset="2"/>
              <a:buChar char="§"/>
            </a:pPr>
            <a:r>
              <a:rPr lang="en-US" sz="1600" dirty="0"/>
              <a:t>Growth of BCI has adversely impacted the growth of Organic Cotton, which has huge hidden costs for the society </a:t>
            </a:r>
          </a:p>
        </p:txBody>
      </p:sp>
      <p:sp>
        <p:nvSpPr>
          <p:cNvPr id="6" name="Rectangle 5"/>
          <p:cNvSpPr/>
          <p:nvPr/>
        </p:nvSpPr>
        <p:spPr>
          <a:xfrm>
            <a:off x="6415532" y="2761475"/>
            <a:ext cx="5306568" cy="521208"/>
          </a:xfrm>
          <a:prstGeom prst="rect">
            <a:avLst/>
          </a:prstGeom>
          <a:solidFill>
            <a:schemeClr val="accent1"/>
          </a:solidFill>
        </p:spPr>
        <p:txBody>
          <a:bodyPr wrap="square" anchor="ctr">
            <a:noAutofit/>
          </a:bodyPr>
          <a:lstStyle/>
          <a:p>
            <a:r>
              <a:rPr lang="en-US" sz="1400" b="1" dirty="0">
                <a:solidFill>
                  <a:schemeClr val="bg1"/>
                </a:solidFill>
                <a:latin typeface="Arial" panose="020B0604020202020204" pitchFamily="34" charset="0"/>
                <a:cs typeface="Arial" panose="020B0604020202020204" pitchFamily="34" charset="0"/>
              </a:rPr>
              <a:t>Price premium for Organic Cotton in some key markets</a:t>
            </a:r>
          </a:p>
        </p:txBody>
      </p:sp>
      <p:graphicFrame>
        <p:nvGraphicFramePr>
          <p:cNvPr id="9" name="Table 8"/>
          <p:cNvGraphicFramePr>
            <a:graphicFrameLocks noGrp="1"/>
          </p:cNvGraphicFramePr>
          <p:nvPr>
            <p:extLst>
              <p:ext uri="{D42A27DB-BD31-4B8C-83A1-F6EECF244321}">
                <p14:modId xmlns:p14="http://schemas.microsoft.com/office/powerpoint/2010/main" val="544726182"/>
              </p:ext>
            </p:extLst>
          </p:nvPr>
        </p:nvGraphicFramePr>
        <p:xfrm>
          <a:off x="6415532" y="3359258"/>
          <a:ext cx="5303521" cy="2560320"/>
        </p:xfrm>
        <a:graphic>
          <a:graphicData uri="http://schemas.openxmlformats.org/drawingml/2006/table">
            <a:tbl>
              <a:tblPr>
                <a:tableStyleId>{5C22544A-7EE6-4342-B048-85BDC9FD1C3A}</a:tableStyleId>
              </a:tblPr>
              <a:tblGrid>
                <a:gridCol w="1352817">
                  <a:extLst>
                    <a:ext uri="{9D8B030D-6E8A-4147-A177-3AD203B41FA5}">
                      <a16:colId xmlns:a16="http://schemas.microsoft.com/office/drawing/2014/main" val="2935363701"/>
                    </a:ext>
                  </a:extLst>
                </a:gridCol>
                <a:gridCol w="1975352">
                  <a:extLst>
                    <a:ext uri="{9D8B030D-6E8A-4147-A177-3AD203B41FA5}">
                      <a16:colId xmlns:a16="http://schemas.microsoft.com/office/drawing/2014/main" val="1567154027"/>
                    </a:ext>
                  </a:extLst>
                </a:gridCol>
                <a:gridCol w="1975352">
                  <a:extLst>
                    <a:ext uri="{9D8B030D-6E8A-4147-A177-3AD203B41FA5}">
                      <a16:colId xmlns:a16="http://schemas.microsoft.com/office/drawing/2014/main" val="3096826851"/>
                    </a:ext>
                  </a:extLst>
                </a:gridCol>
              </a:tblGrid>
              <a:tr h="702666">
                <a:tc>
                  <a:txBody>
                    <a:bodyPr/>
                    <a:lstStyle/>
                    <a:p>
                      <a:pPr algn="l" fontAlgn="b"/>
                      <a:r>
                        <a:rPr lang="en-US" sz="1400" u="none" strike="noStrike" baseline="0" dirty="0">
                          <a:solidFill>
                            <a:schemeClr val="bg1"/>
                          </a:solidFill>
                          <a:effectLst/>
                        </a:rPr>
                        <a:t>Country</a:t>
                      </a:r>
                      <a:endParaRPr lang="en-US" sz="1400" b="1" i="0" u="none" strike="noStrike" baseline="0" dirty="0">
                        <a:solidFill>
                          <a:schemeClr val="bg1"/>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400" u="none" strike="noStrike" baseline="0" dirty="0">
                          <a:solidFill>
                            <a:schemeClr val="bg1"/>
                          </a:solidFill>
                          <a:effectLst/>
                        </a:rPr>
                        <a:t>Country's share in global </a:t>
                      </a:r>
                      <a:r>
                        <a:rPr lang="en-US" sz="1400" u="none" strike="noStrike" baseline="0" dirty="0" smtClean="0">
                          <a:solidFill>
                            <a:schemeClr val="bg1"/>
                          </a:solidFill>
                          <a:effectLst/>
                        </a:rPr>
                        <a:t>Organic Cotton </a:t>
                      </a:r>
                      <a:r>
                        <a:rPr lang="en-US" sz="1400" u="none" strike="noStrike" baseline="0" dirty="0">
                          <a:solidFill>
                            <a:schemeClr val="bg1"/>
                          </a:solidFill>
                          <a:effectLst/>
                        </a:rPr>
                        <a:t>production</a:t>
                      </a:r>
                      <a:endParaRPr lang="en-US" sz="1400" b="1" i="0" u="none" strike="noStrike" baseline="0" dirty="0">
                        <a:solidFill>
                          <a:schemeClr val="bg1"/>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400" u="none" strike="noStrike" baseline="0" dirty="0">
                          <a:solidFill>
                            <a:schemeClr val="bg1"/>
                          </a:solidFill>
                          <a:effectLst/>
                        </a:rPr>
                        <a:t>Price premium for </a:t>
                      </a:r>
                      <a:r>
                        <a:rPr lang="en-US" sz="1400" u="none" strike="noStrike" baseline="0" dirty="0" smtClean="0">
                          <a:solidFill>
                            <a:schemeClr val="bg1"/>
                          </a:solidFill>
                          <a:effectLst/>
                        </a:rPr>
                        <a:t>Organic Cotton </a:t>
                      </a:r>
                      <a:r>
                        <a:rPr lang="en-US" sz="1400" u="none" strike="noStrike" baseline="0" dirty="0">
                          <a:solidFill>
                            <a:schemeClr val="bg1"/>
                          </a:solidFill>
                          <a:effectLst/>
                        </a:rPr>
                        <a:t>vs. the conventional cotton</a:t>
                      </a:r>
                      <a:endParaRPr lang="en-US" sz="1400" b="1" i="0" u="none" strike="noStrike" baseline="0" dirty="0">
                        <a:solidFill>
                          <a:schemeClr val="bg1"/>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109937926"/>
                  </a:ext>
                </a:extLst>
              </a:tr>
              <a:tr h="290329">
                <a:tc>
                  <a:txBody>
                    <a:bodyPr/>
                    <a:lstStyle/>
                    <a:p>
                      <a:pPr algn="l" fontAlgn="b"/>
                      <a:r>
                        <a:rPr lang="en-US" sz="1400" b="1" u="none" strike="noStrike" dirty="0">
                          <a:effectLst/>
                        </a:rPr>
                        <a:t>India </a:t>
                      </a:r>
                      <a:endParaRPr lang="en-US" sz="1400" b="1"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effectLst/>
                        </a:rPr>
                        <a:t>51%</a:t>
                      </a:r>
                      <a:endParaRPr lang="en-US" sz="1400" b="0"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912680"/>
                  </a:ext>
                </a:extLst>
              </a:tr>
              <a:tr h="290329">
                <a:tc>
                  <a:txBody>
                    <a:bodyPr/>
                    <a:lstStyle/>
                    <a:p>
                      <a:pPr algn="l" fontAlgn="b"/>
                      <a:r>
                        <a:rPr lang="en-US" sz="1400" b="1" u="none" strike="noStrike" dirty="0">
                          <a:effectLst/>
                        </a:rPr>
                        <a:t>China</a:t>
                      </a:r>
                      <a:endParaRPr lang="en-US" sz="1400" b="1"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effectLst/>
                        </a:rPr>
                        <a:t>19%</a:t>
                      </a:r>
                      <a:endParaRPr lang="en-US" sz="1400" b="0"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rPr>
                        <a:t>15-35%</a:t>
                      </a:r>
                      <a:endParaRPr lang="en-US" sz="1400" b="0"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3159351"/>
                  </a:ext>
                </a:extLst>
              </a:tr>
              <a:tr h="290329">
                <a:tc>
                  <a:txBody>
                    <a:bodyPr/>
                    <a:lstStyle/>
                    <a:p>
                      <a:pPr algn="l" fontAlgn="b"/>
                      <a:r>
                        <a:rPr lang="en-US" sz="1400" b="1" u="none" strike="noStrike" dirty="0">
                          <a:effectLst/>
                        </a:rPr>
                        <a:t>Turkey</a:t>
                      </a:r>
                      <a:endParaRPr lang="en-US" sz="1400" b="1"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effectLst/>
                        </a:rPr>
                        <a:t>6.6%</a:t>
                      </a:r>
                      <a:endParaRPr lang="en-US" sz="1400" b="0"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0366027"/>
                  </a:ext>
                </a:extLst>
              </a:tr>
              <a:tr h="290329">
                <a:tc>
                  <a:txBody>
                    <a:bodyPr/>
                    <a:lstStyle/>
                    <a:p>
                      <a:pPr algn="l" fontAlgn="b"/>
                      <a:r>
                        <a:rPr lang="en-US" sz="1400" b="1" u="none" strike="noStrike">
                          <a:effectLst/>
                        </a:rPr>
                        <a:t>US</a:t>
                      </a:r>
                      <a:endParaRPr lang="en-US" sz="1400" b="1" i="0" u="none" strike="noStrike">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effectLst/>
                        </a:rPr>
                        <a:t> </a:t>
                      </a:r>
                      <a:r>
                        <a:rPr lang="en-US" sz="1400" u="none" strike="noStrike" dirty="0" smtClean="0">
                          <a:effectLst/>
                        </a:rPr>
                        <a:t>n/a</a:t>
                      </a:r>
                      <a:endParaRPr lang="en-US" sz="1400" b="0"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5447812"/>
                  </a:ext>
                </a:extLst>
              </a:tr>
              <a:tr h="290329">
                <a:tc>
                  <a:txBody>
                    <a:bodyPr/>
                    <a:lstStyle/>
                    <a:p>
                      <a:pPr algn="l" fontAlgn="b"/>
                      <a:r>
                        <a:rPr lang="en-US" sz="1400" b="1" u="none" strike="noStrike" dirty="0">
                          <a:effectLst/>
                        </a:rPr>
                        <a:t>Kyrgyzstan</a:t>
                      </a:r>
                      <a:endParaRPr lang="en-US" sz="1400" b="1"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effectLst/>
                        </a:rPr>
                        <a:t>6.80%</a:t>
                      </a:r>
                      <a:endParaRPr lang="en-US" sz="1400" b="0"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smtClean="0">
                          <a:effectLst/>
                        </a:rPr>
                        <a:t>n/a</a:t>
                      </a: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951519"/>
                  </a:ext>
                </a:extLst>
              </a:tr>
              <a:tr h="290329">
                <a:tc>
                  <a:txBody>
                    <a:bodyPr/>
                    <a:lstStyle/>
                    <a:p>
                      <a:pPr algn="l" fontAlgn="b"/>
                      <a:r>
                        <a:rPr lang="en-US" sz="1400" b="1" u="none" strike="noStrike" dirty="0">
                          <a:effectLst/>
                        </a:rPr>
                        <a:t>Tajikistan</a:t>
                      </a:r>
                      <a:endParaRPr lang="en-US" sz="1400" b="1"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effectLst/>
                        </a:rPr>
                        <a:t>5.40%</a:t>
                      </a:r>
                      <a:endParaRPr lang="en-US" sz="1400" b="0"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rPr>
                        <a:t> </a:t>
                      </a:r>
                      <a:r>
                        <a:rPr lang="en-US" sz="1400" u="none" strike="noStrike" dirty="0" smtClean="0">
                          <a:effectLst/>
                        </a:rPr>
                        <a:t>n/a</a:t>
                      </a:r>
                      <a:endParaRPr lang="en-US" sz="1400" b="0" i="0" u="none" strike="noStrike" dirty="0">
                        <a:solidFill>
                          <a:srgbClr val="000000"/>
                        </a:solidFill>
                        <a:effectLst/>
                        <a:latin typeface="Calibri" panose="020F0502020204030204" pitchFamily="34" charset="0"/>
                      </a:endParaRP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9626161"/>
                  </a:ext>
                </a:extLst>
              </a:tr>
            </a:tbl>
          </a:graphicData>
        </a:graphic>
      </p:graphicFrame>
      <p:grpSp>
        <p:nvGrpSpPr>
          <p:cNvPr id="3" name="Group 2"/>
          <p:cNvGrpSpPr>
            <a:grpSpLocks noChangeAspect="1"/>
          </p:cNvGrpSpPr>
          <p:nvPr/>
        </p:nvGrpSpPr>
        <p:grpSpPr>
          <a:xfrm>
            <a:off x="965364" y="2753561"/>
            <a:ext cx="3842943" cy="3198179"/>
            <a:chOff x="661920" y="2424787"/>
            <a:chExt cx="4373630" cy="3639827"/>
          </a:xfrm>
        </p:grpSpPr>
        <p:sp>
          <p:nvSpPr>
            <p:cNvPr id="11" name="Hexagon 10"/>
            <p:cNvSpPr/>
            <p:nvPr/>
          </p:nvSpPr>
          <p:spPr>
            <a:xfrm>
              <a:off x="661920" y="2650833"/>
              <a:ext cx="2423919" cy="210445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BCI </a:t>
              </a:r>
              <a:r>
                <a:rPr lang="en-US" sz="1400" dirty="0" smtClean="0"/>
                <a:t>growth has </a:t>
              </a:r>
              <a:r>
                <a:rPr lang="en-US" sz="1400" dirty="0"/>
                <a:t>resulted in a low price premium for </a:t>
              </a:r>
              <a:r>
                <a:rPr lang="en-US" sz="1400" dirty="0" smtClean="0"/>
                <a:t>Organic Cotton </a:t>
              </a:r>
              <a:r>
                <a:rPr lang="en-US" sz="1400" dirty="0"/>
                <a:t>in key markets such as India</a:t>
              </a:r>
            </a:p>
          </p:txBody>
        </p:sp>
        <p:sp>
          <p:nvSpPr>
            <p:cNvPr id="12" name="Hexagon 11"/>
            <p:cNvSpPr/>
            <p:nvPr/>
          </p:nvSpPr>
          <p:spPr>
            <a:xfrm>
              <a:off x="2639849" y="3732645"/>
              <a:ext cx="2395701" cy="2133964"/>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Has diluted the efforts required </a:t>
              </a:r>
              <a:r>
                <a:rPr lang="en-US" sz="1400" dirty="0" smtClean="0"/>
                <a:t>to develop the Organic Cotton </a:t>
              </a:r>
              <a:r>
                <a:rPr lang="en-US" sz="1400" dirty="0"/>
                <a:t>supply chain (seeds, </a:t>
              </a:r>
              <a:r>
                <a:rPr lang="en-US" sz="1400" dirty="0" err="1" smtClean="0"/>
                <a:t>fertilisers</a:t>
              </a:r>
              <a:r>
                <a:rPr lang="en-US" sz="1400" dirty="0"/>
                <a:t>, pesticides, etc.)</a:t>
              </a:r>
            </a:p>
          </p:txBody>
        </p:sp>
        <p:sp>
          <p:nvSpPr>
            <p:cNvPr id="13" name="Hexagon 12"/>
            <p:cNvSpPr/>
            <p:nvPr/>
          </p:nvSpPr>
          <p:spPr>
            <a:xfrm>
              <a:off x="1224931" y="4870030"/>
              <a:ext cx="1602638" cy="1194584"/>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02</a:t>
              </a:r>
            </a:p>
          </p:txBody>
        </p:sp>
        <p:sp>
          <p:nvSpPr>
            <p:cNvPr id="14" name="Hexagon 13"/>
            <p:cNvSpPr/>
            <p:nvPr/>
          </p:nvSpPr>
          <p:spPr>
            <a:xfrm>
              <a:off x="2863183" y="2424787"/>
              <a:ext cx="1602638" cy="1194584"/>
            </a:xfrm>
            <a:prstGeom prst="hexag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01</a:t>
              </a:r>
            </a:p>
          </p:txBody>
        </p:sp>
      </p:grpSp>
      <p:sp>
        <p:nvSpPr>
          <p:cNvPr id="15" name="TextBox 10"/>
          <p:cNvSpPr txBox="1">
            <a:spLocks/>
          </p:cNvSpPr>
          <p:nvPr/>
        </p:nvSpPr>
        <p:spPr bwMode="gray">
          <a:xfrm>
            <a:off x="484632" y="6102202"/>
            <a:ext cx="11228832" cy="246221"/>
          </a:xfrm>
          <a:prstGeom prst="rect">
            <a:avLst/>
          </a:prstGeom>
          <a:noFill/>
        </p:spPr>
        <p:txBody>
          <a:bodyPr wrap="square" lIns="0" tIns="45720" rIns="45720" bIns="45720" rtlCol="0" anchor="b">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latin typeface="Arial" pitchFamily="34" charset="0"/>
                <a:cs typeface="Arial" pitchFamily="34" charset="0"/>
              </a:rPr>
              <a:t>Source: Organic Cotton Market Report 2018, Textile Exchange </a:t>
            </a:r>
          </a:p>
        </p:txBody>
      </p:sp>
    </p:spTree>
    <p:extLst>
      <p:ext uri="{BB962C8B-B14F-4D97-AF65-F5344CB8AC3E}">
        <p14:creationId xmlns:p14="http://schemas.microsoft.com/office/powerpoint/2010/main" val="957878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3888" y="3692527"/>
            <a:ext cx="11078211" cy="1051560"/>
          </a:xfrm>
        </p:spPr>
        <p:txBody>
          <a:bodyPr/>
          <a:lstStyle/>
          <a:p>
            <a:r>
              <a:rPr lang="en-US"/>
              <a:t>04: Suggested action points for investors</a:t>
            </a:r>
            <a:endParaRPr lang="en-US" dirty="0"/>
          </a:p>
        </p:txBody>
      </p:sp>
      <p:pic>
        <p:nvPicPr>
          <p:cNvPr id="6" name="Picture Placeholder 8"/>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12500" b="12500"/>
          <a:stretch/>
        </p:blipFill>
        <p:spPr>
          <a:prstGeom prst="rect">
            <a:avLst/>
          </a:prstGeom>
          <a:solidFill>
            <a:schemeClr val="bg1">
              <a:lumMod val="75000"/>
            </a:schemeClr>
          </a:solidFill>
        </p:spPr>
      </p:pic>
    </p:spTree>
    <p:extLst>
      <p:ext uri="{BB962C8B-B14F-4D97-AF65-F5344CB8AC3E}">
        <p14:creationId xmlns:p14="http://schemas.microsoft.com/office/powerpoint/2010/main" val="193113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Content Placeholder 2"/>
          <p:cNvSpPr>
            <a:spLocks noGrp="1"/>
          </p:cNvSpPr>
          <p:nvPr>
            <p:ph idx="1"/>
          </p:nvPr>
        </p:nvSpPr>
        <p:spPr/>
        <p:txBody>
          <a:bodyPr/>
          <a:lstStyle/>
          <a:p>
            <a:pPr lvl="1">
              <a:spcBef>
                <a:spcPts val="800"/>
              </a:spcBef>
              <a:spcAft>
                <a:spcPts val="800"/>
              </a:spcAft>
            </a:pPr>
            <a:r>
              <a:rPr lang="en-US" sz="1600" dirty="0"/>
              <a:t>Sustainability of the textile supply chain is a key focus for the fashion industry </a:t>
            </a:r>
          </a:p>
          <a:p>
            <a:pPr lvl="1">
              <a:spcBef>
                <a:spcPts val="800"/>
              </a:spcBef>
              <a:spcAft>
                <a:spcPts val="800"/>
              </a:spcAft>
            </a:pPr>
            <a:r>
              <a:rPr lang="en-US" sz="1600" dirty="0" smtClean="0"/>
              <a:t>Major </a:t>
            </a:r>
            <a:r>
              <a:rPr lang="en-US" sz="1600" dirty="0"/>
              <a:t>apparel brands are claiming that a large share of their cotton supplies are now ‘sustainable’; however, we disagree</a:t>
            </a:r>
          </a:p>
          <a:p>
            <a:pPr lvl="1">
              <a:spcBef>
                <a:spcPts val="800"/>
              </a:spcBef>
              <a:spcAft>
                <a:spcPts val="800"/>
              </a:spcAft>
            </a:pPr>
            <a:r>
              <a:rPr lang="en-US" sz="1600" dirty="0" smtClean="0"/>
              <a:t>Around </a:t>
            </a:r>
            <a:r>
              <a:rPr lang="en-US" sz="1600" dirty="0"/>
              <a:t>80% of the reported sustainable cotton is the Better Cotton Initiative (BCI) type, whereas the remaining 20% is Organic Cotton</a:t>
            </a:r>
          </a:p>
          <a:p>
            <a:pPr lvl="1">
              <a:spcBef>
                <a:spcPts val="800"/>
              </a:spcBef>
              <a:spcAft>
                <a:spcPts val="800"/>
              </a:spcAft>
            </a:pPr>
            <a:r>
              <a:rPr lang="en-US" sz="1600" dirty="0" smtClean="0"/>
              <a:t>BCI </a:t>
            </a:r>
            <a:r>
              <a:rPr lang="en-US" sz="1600" dirty="0"/>
              <a:t>Cotton’s sustainability performance is no match to Organic Cotton, and we see serious limitations in claiming BCI as sustainable. It is similar to considering supercritical coal as sustainable</a:t>
            </a:r>
          </a:p>
          <a:p>
            <a:pPr lvl="1">
              <a:spcBef>
                <a:spcPts val="800"/>
              </a:spcBef>
              <a:spcAft>
                <a:spcPts val="800"/>
              </a:spcAft>
            </a:pPr>
            <a:r>
              <a:rPr lang="en-US" sz="1600" dirty="0" smtClean="0"/>
              <a:t>Brands </a:t>
            </a:r>
            <a:r>
              <a:rPr lang="en-US" sz="1600" dirty="0"/>
              <a:t>prefer BCI Cotton since it is not priced at a premium, unlike Organic Cotton, which carries a 7-40% premium</a:t>
            </a:r>
          </a:p>
          <a:p>
            <a:pPr lvl="1">
              <a:spcBef>
                <a:spcPts val="800"/>
              </a:spcBef>
              <a:spcAft>
                <a:spcPts val="800"/>
              </a:spcAft>
            </a:pPr>
            <a:r>
              <a:rPr lang="en-US" sz="1600" dirty="0" smtClean="0"/>
              <a:t>Growth </a:t>
            </a:r>
            <a:r>
              <a:rPr lang="en-US" sz="1600" dirty="0"/>
              <a:t>of BCI Cotton has </a:t>
            </a:r>
            <a:r>
              <a:rPr lang="en-US" sz="1600" dirty="0" err="1"/>
              <a:t>jeopardised</a:t>
            </a:r>
            <a:r>
              <a:rPr lang="en-US" sz="1600" dirty="0"/>
              <a:t> the growth of Organic Cotton, which has a huge hidden cost for the society, in our view  </a:t>
            </a:r>
          </a:p>
          <a:p>
            <a:pPr lvl="1">
              <a:spcBef>
                <a:spcPts val="800"/>
              </a:spcBef>
              <a:spcAft>
                <a:spcPts val="800"/>
              </a:spcAft>
            </a:pPr>
            <a:r>
              <a:rPr lang="en-US" sz="1600" dirty="0" smtClean="0"/>
              <a:t>Investors </a:t>
            </a:r>
            <a:r>
              <a:rPr lang="en-US" sz="1600" dirty="0"/>
              <a:t>need to take necessary measures to manage the greenwashing in the fashion industry and </a:t>
            </a:r>
            <a:r>
              <a:rPr lang="en-US" sz="1600" dirty="0" err="1"/>
              <a:t>analyse</a:t>
            </a:r>
            <a:r>
              <a:rPr lang="en-US" sz="1600" dirty="0"/>
              <a:t> brands carefully for their sustainable sourcing strategies</a:t>
            </a:r>
          </a:p>
        </p:txBody>
      </p:sp>
    </p:spTree>
    <p:extLst>
      <p:ext uri="{BB962C8B-B14F-4D97-AF65-F5344CB8AC3E}">
        <p14:creationId xmlns:p14="http://schemas.microsoft.com/office/powerpoint/2010/main" val="3456377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Likely actions by investors to drive sustainability in the cotton supply chain</a:t>
            </a:r>
          </a:p>
        </p:txBody>
      </p:sp>
      <p:sp>
        <p:nvSpPr>
          <p:cNvPr id="8" name="Oval 7"/>
          <p:cNvSpPr/>
          <p:nvPr/>
        </p:nvSpPr>
        <p:spPr>
          <a:xfrm>
            <a:off x="5279658" y="5773700"/>
            <a:ext cx="1810528" cy="460055"/>
          </a:xfrm>
          <a:prstGeom prst="ellipse">
            <a:avLst/>
          </a:prstGeom>
          <a:gradFill flip="none" rotWithShape="1">
            <a:gsLst>
              <a:gs pos="0">
                <a:srgbClr val="000000"/>
              </a:gs>
              <a:gs pos="99000">
                <a:schemeClr val="bg1">
                  <a:alpha val="0"/>
                </a:schemeClr>
              </a:gs>
            </a:gsLst>
            <a:path path="shap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Rectangle 8"/>
          <p:cNvSpPr/>
          <p:nvPr/>
        </p:nvSpPr>
        <p:spPr>
          <a:xfrm>
            <a:off x="8431750" y="3597319"/>
            <a:ext cx="3361214" cy="875027"/>
          </a:xfrm>
          <a:prstGeom prst="rect">
            <a:avLst/>
          </a:prstGeom>
        </p:spPr>
        <p:txBody>
          <a:bodyPr wrap="square">
            <a:noAutofit/>
          </a:bodyPr>
          <a:lstStyle/>
          <a:p>
            <a:pPr defTabSz="457200" fontAlgn="base">
              <a:spcBef>
                <a:spcPct val="0"/>
              </a:spcBef>
              <a:spcAft>
                <a:spcPct val="0"/>
              </a:spcAft>
            </a:pPr>
            <a:r>
              <a:rPr lang="en-US" sz="1600" kern="0" dirty="0" smtClean="0">
                <a:solidFill>
                  <a:schemeClr val="accent2"/>
                </a:solidFill>
                <a:latin typeface="+mj-lt"/>
                <a:cs typeface="Arial" panose="020B0604020202020204" pitchFamily="34" charset="0"/>
              </a:rPr>
              <a:t>5. Drive brands </a:t>
            </a:r>
            <a:r>
              <a:rPr lang="en-US" sz="1600" kern="0" dirty="0">
                <a:solidFill>
                  <a:schemeClr val="accent2"/>
                </a:solidFill>
                <a:latin typeface="+mj-lt"/>
                <a:cs typeface="Arial" panose="020B0604020202020204" pitchFamily="34" charset="0"/>
              </a:rPr>
              <a:t>to disclose their strategies on sourcing sustainable polyester and </a:t>
            </a:r>
            <a:r>
              <a:rPr lang="en-US" sz="1600" kern="0" dirty="0" smtClean="0">
                <a:solidFill>
                  <a:schemeClr val="accent2"/>
                </a:solidFill>
                <a:latin typeface="+mj-lt"/>
                <a:cs typeface="Arial" panose="020B0604020202020204" pitchFamily="34" charset="0"/>
              </a:rPr>
              <a:t>nylon</a:t>
            </a:r>
            <a:endParaRPr lang="en-US" sz="1600" kern="0" dirty="0">
              <a:solidFill>
                <a:schemeClr val="accent2"/>
              </a:solidFill>
              <a:latin typeface="+mj-lt"/>
              <a:cs typeface="Arial" panose="020B0604020202020204" pitchFamily="34" charset="0"/>
            </a:endParaRPr>
          </a:p>
        </p:txBody>
      </p:sp>
      <p:sp>
        <p:nvSpPr>
          <p:cNvPr id="10" name="Rectangle 9"/>
          <p:cNvSpPr/>
          <p:nvPr/>
        </p:nvSpPr>
        <p:spPr>
          <a:xfrm>
            <a:off x="301993" y="1911111"/>
            <a:ext cx="3409107" cy="4278094"/>
          </a:xfrm>
          <a:prstGeom prst="rect">
            <a:avLst/>
          </a:prstGeom>
        </p:spPr>
        <p:txBody>
          <a:bodyPr wrap="square">
            <a:spAutoFit/>
          </a:bodyPr>
          <a:lstStyle/>
          <a:p>
            <a:pPr lvl="1" defTabSz="457200" fontAlgn="base">
              <a:spcBef>
                <a:spcPct val="0"/>
              </a:spcBef>
              <a:spcAft>
                <a:spcPct val="0"/>
              </a:spcAft>
            </a:pPr>
            <a:r>
              <a:rPr lang="en-US" sz="1600" dirty="0" smtClean="0">
                <a:solidFill>
                  <a:srgbClr val="FF0000"/>
                </a:solidFill>
                <a:latin typeface="+mj-lt"/>
              </a:rPr>
              <a:t> </a:t>
            </a:r>
            <a:r>
              <a:rPr lang="en-US" sz="1600" dirty="0" smtClean="0">
                <a:solidFill>
                  <a:schemeClr val="accent1"/>
                </a:solidFill>
                <a:latin typeface="+mj-lt"/>
              </a:rPr>
              <a:t>																																																																																																						</a:t>
            </a:r>
            <a:endParaRPr lang="en-US" sz="1600" kern="0" dirty="0">
              <a:solidFill>
                <a:schemeClr val="accent1"/>
              </a:solidFill>
              <a:latin typeface="+mj-lt"/>
              <a:cs typeface="Arial" panose="020B0604020202020204" pitchFamily="34" charset="0"/>
            </a:endParaRPr>
          </a:p>
        </p:txBody>
      </p:sp>
      <p:sp>
        <p:nvSpPr>
          <p:cNvPr id="11" name="Rectangle 10"/>
          <p:cNvSpPr/>
          <p:nvPr/>
        </p:nvSpPr>
        <p:spPr>
          <a:xfrm>
            <a:off x="399389" y="4589262"/>
            <a:ext cx="3427685" cy="1077218"/>
          </a:xfrm>
          <a:prstGeom prst="rect">
            <a:avLst/>
          </a:prstGeom>
        </p:spPr>
        <p:txBody>
          <a:bodyPr wrap="square">
            <a:spAutoFit/>
          </a:bodyPr>
          <a:lstStyle/>
          <a:p>
            <a:pPr defTabSz="457200" fontAlgn="base">
              <a:spcBef>
                <a:spcPct val="0"/>
              </a:spcBef>
              <a:spcAft>
                <a:spcPct val="0"/>
              </a:spcAft>
            </a:pPr>
            <a:r>
              <a:rPr lang="en-US" sz="1600" kern="0" dirty="0" smtClean="0">
                <a:solidFill>
                  <a:schemeClr val="accent4"/>
                </a:solidFill>
                <a:latin typeface="+mj-lt"/>
                <a:cs typeface="Arial" panose="020B0604020202020204" pitchFamily="34" charset="0"/>
              </a:rPr>
              <a:t>3. </a:t>
            </a:r>
            <a:r>
              <a:rPr lang="en-US" sz="1600" kern="0" dirty="0" err="1" smtClean="0">
                <a:solidFill>
                  <a:schemeClr val="accent4"/>
                </a:solidFill>
                <a:latin typeface="+mj-lt"/>
                <a:cs typeface="Arial" panose="020B0604020202020204" pitchFamily="34" charset="0"/>
              </a:rPr>
              <a:t>Analyse</a:t>
            </a:r>
            <a:r>
              <a:rPr lang="en-US" sz="1600" kern="0" dirty="0" smtClean="0">
                <a:solidFill>
                  <a:schemeClr val="accent4"/>
                </a:solidFill>
                <a:latin typeface="+mj-lt"/>
                <a:cs typeface="Arial" panose="020B0604020202020204" pitchFamily="34" charset="0"/>
              </a:rPr>
              <a:t> </a:t>
            </a:r>
            <a:r>
              <a:rPr lang="en-US" sz="1600" kern="0" dirty="0">
                <a:solidFill>
                  <a:schemeClr val="accent4"/>
                </a:solidFill>
                <a:latin typeface="+mj-lt"/>
                <a:cs typeface="Arial" panose="020B0604020202020204" pitchFamily="34" charset="0"/>
              </a:rPr>
              <a:t>the profitability of brands for their </a:t>
            </a:r>
            <a:r>
              <a:rPr lang="en-US" sz="1600" kern="0" dirty="0" smtClean="0">
                <a:solidFill>
                  <a:schemeClr val="accent4"/>
                </a:solidFill>
                <a:latin typeface="+mj-lt"/>
                <a:cs typeface="Arial" panose="020B0604020202020204" pitchFamily="34" charset="0"/>
              </a:rPr>
              <a:t>Organic Cotton </a:t>
            </a:r>
            <a:r>
              <a:rPr lang="en-US" sz="1600" kern="0" dirty="0">
                <a:solidFill>
                  <a:schemeClr val="accent4"/>
                </a:solidFill>
                <a:latin typeface="+mj-lt"/>
                <a:cs typeface="Arial" panose="020B0604020202020204" pitchFamily="34" charset="0"/>
              </a:rPr>
              <a:t>offerings to guide them for </a:t>
            </a:r>
            <a:r>
              <a:rPr lang="en-US" sz="1600" kern="0" dirty="0" smtClean="0">
                <a:solidFill>
                  <a:schemeClr val="accent4"/>
                </a:solidFill>
                <a:latin typeface="+mj-lt"/>
                <a:cs typeface="Arial" panose="020B0604020202020204" pitchFamily="34" charset="0"/>
              </a:rPr>
              <a:t>premium sharing with farmers</a:t>
            </a:r>
            <a:endParaRPr lang="en-US" sz="1600" kern="0" dirty="0">
              <a:solidFill>
                <a:schemeClr val="accent4"/>
              </a:solidFill>
              <a:latin typeface="+mj-lt"/>
              <a:cs typeface="Arial" panose="020B0604020202020204" pitchFamily="34" charset="0"/>
            </a:endParaRPr>
          </a:p>
        </p:txBody>
      </p:sp>
      <p:sp>
        <p:nvSpPr>
          <p:cNvPr id="12" name="Rectangle 11"/>
          <p:cNvSpPr/>
          <p:nvPr/>
        </p:nvSpPr>
        <p:spPr>
          <a:xfrm>
            <a:off x="8355972" y="2121844"/>
            <a:ext cx="3436992" cy="1077218"/>
          </a:xfrm>
          <a:prstGeom prst="rect">
            <a:avLst/>
          </a:prstGeom>
        </p:spPr>
        <p:txBody>
          <a:bodyPr wrap="square">
            <a:spAutoFit/>
          </a:bodyPr>
          <a:lstStyle/>
          <a:p>
            <a:pPr defTabSz="457200" fontAlgn="base">
              <a:spcBef>
                <a:spcPct val="0"/>
              </a:spcBef>
              <a:spcAft>
                <a:spcPct val="0"/>
              </a:spcAft>
            </a:pPr>
            <a:r>
              <a:rPr lang="en-US" sz="1600" kern="0" dirty="0" smtClean="0">
                <a:solidFill>
                  <a:schemeClr val="accent1"/>
                </a:solidFill>
                <a:latin typeface="+mj-lt"/>
                <a:cs typeface="Arial" panose="020B0604020202020204" pitchFamily="34" charset="0"/>
              </a:rPr>
              <a:t>4. Drive brands towards </a:t>
            </a:r>
            <a:r>
              <a:rPr lang="en-US" sz="1600" kern="0" dirty="0">
                <a:solidFill>
                  <a:schemeClr val="accent1"/>
                </a:solidFill>
                <a:latin typeface="+mj-lt"/>
                <a:cs typeface="Arial" panose="020B0604020202020204" pitchFamily="34" charset="0"/>
              </a:rPr>
              <a:t>developing </a:t>
            </a:r>
            <a:r>
              <a:rPr lang="en-US" sz="1600" kern="0" dirty="0" smtClean="0">
                <a:solidFill>
                  <a:schemeClr val="accent1"/>
                </a:solidFill>
                <a:latin typeface="+mj-lt"/>
                <a:cs typeface="Arial" panose="020B0604020202020204" pitchFamily="34" charset="0"/>
              </a:rPr>
              <a:t>efficient </a:t>
            </a:r>
            <a:r>
              <a:rPr lang="en-US" sz="1600" kern="0" dirty="0">
                <a:solidFill>
                  <a:schemeClr val="accent1"/>
                </a:solidFill>
                <a:latin typeface="+mj-lt"/>
                <a:cs typeface="Arial" panose="020B0604020202020204" pitchFamily="34" charset="0"/>
              </a:rPr>
              <a:t>market mechanisms for supporting the growth of </a:t>
            </a:r>
            <a:r>
              <a:rPr lang="en-US" sz="1600" kern="0" dirty="0" smtClean="0">
                <a:solidFill>
                  <a:schemeClr val="accent1"/>
                </a:solidFill>
                <a:latin typeface="+mj-lt"/>
                <a:cs typeface="Arial" panose="020B0604020202020204" pitchFamily="34" charset="0"/>
              </a:rPr>
              <a:t>the Organic Cotton </a:t>
            </a:r>
            <a:r>
              <a:rPr lang="en-US" sz="1600" kern="0" dirty="0">
                <a:solidFill>
                  <a:schemeClr val="accent1"/>
                </a:solidFill>
                <a:latin typeface="+mj-lt"/>
                <a:cs typeface="Arial" panose="020B0604020202020204" pitchFamily="34" charset="0"/>
              </a:rPr>
              <a:t>supply chain</a:t>
            </a:r>
          </a:p>
        </p:txBody>
      </p:sp>
      <p:sp>
        <p:nvSpPr>
          <p:cNvPr id="13" name="Rectangle 12"/>
          <p:cNvSpPr/>
          <p:nvPr/>
        </p:nvSpPr>
        <p:spPr>
          <a:xfrm>
            <a:off x="373780" y="3393845"/>
            <a:ext cx="3425687" cy="1276756"/>
          </a:xfrm>
          <a:prstGeom prst="rect">
            <a:avLst/>
          </a:prstGeom>
        </p:spPr>
        <p:txBody>
          <a:bodyPr wrap="square">
            <a:noAutofit/>
          </a:bodyPr>
          <a:lstStyle/>
          <a:p>
            <a:pPr lvl="0"/>
            <a:r>
              <a:rPr lang="en-US" sz="1600" kern="0" dirty="0" smtClean="0">
                <a:solidFill>
                  <a:srgbClr val="00B050"/>
                </a:solidFill>
                <a:latin typeface="+mj-lt"/>
                <a:cs typeface="Arial" panose="020B0604020202020204" pitchFamily="34" charset="0"/>
              </a:rPr>
              <a:t>2. Drive </a:t>
            </a:r>
            <a:r>
              <a:rPr lang="en-US" sz="1600" kern="0" dirty="0">
                <a:solidFill>
                  <a:srgbClr val="00B050"/>
                </a:solidFill>
                <a:latin typeface="+mj-lt"/>
                <a:cs typeface="Arial" panose="020B0604020202020204" pitchFamily="34" charset="0"/>
              </a:rPr>
              <a:t>the brands towards </a:t>
            </a:r>
            <a:r>
              <a:rPr lang="en-US" sz="1600" kern="0" dirty="0" smtClean="0">
                <a:solidFill>
                  <a:srgbClr val="00B050"/>
                </a:solidFill>
                <a:latin typeface="+mj-lt"/>
                <a:cs typeface="Arial" panose="020B0604020202020204" pitchFamily="34" charset="0"/>
              </a:rPr>
              <a:t>increasing the share of Organic </a:t>
            </a:r>
            <a:r>
              <a:rPr lang="en-US" sz="1600" kern="0" dirty="0">
                <a:solidFill>
                  <a:srgbClr val="00B050"/>
                </a:solidFill>
                <a:latin typeface="+mj-lt"/>
                <a:cs typeface="Arial" panose="020B0604020202020204" pitchFamily="34" charset="0"/>
              </a:rPr>
              <a:t>Cotton or Fairtrade Organic </a:t>
            </a:r>
            <a:r>
              <a:rPr lang="en-US" sz="1600" kern="0" dirty="0" smtClean="0">
                <a:solidFill>
                  <a:srgbClr val="00B050"/>
                </a:solidFill>
                <a:latin typeface="+mj-lt"/>
                <a:cs typeface="Arial" panose="020B0604020202020204" pitchFamily="34" charset="0"/>
              </a:rPr>
              <a:t>Cotton</a:t>
            </a:r>
            <a:endParaRPr lang="en-US" sz="1600" kern="0" dirty="0">
              <a:solidFill>
                <a:srgbClr val="00B050"/>
              </a:solidFill>
              <a:latin typeface="+mj-lt"/>
              <a:cs typeface="Arial" panose="020B0604020202020204" pitchFamily="34" charset="0"/>
            </a:endParaRPr>
          </a:p>
        </p:txBody>
      </p:sp>
      <p:sp>
        <p:nvSpPr>
          <p:cNvPr id="14" name="Rectangle 13"/>
          <p:cNvSpPr/>
          <p:nvPr/>
        </p:nvSpPr>
        <p:spPr>
          <a:xfrm>
            <a:off x="421669" y="2052043"/>
            <a:ext cx="3416981" cy="1463040"/>
          </a:xfrm>
          <a:prstGeom prst="rect">
            <a:avLst/>
          </a:prstGeom>
        </p:spPr>
        <p:txBody>
          <a:bodyPr wrap="square">
            <a:noAutofit/>
          </a:bodyPr>
          <a:lstStyle/>
          <a:p>
            <a:pPr defTabSz="457200" fontAlgn="base">
              <a:spcBef>
                <a:spcPct val="0"/>
              </a:spcBef>
              <a:spcAft>
                <a:spcPct val="0"/>
              </a:spcAft>
            </a:pPr>
            <a:r>
              <a:rPr lang="en-US" sz="1600" dirty="0">
                <a:solidFill>
                  <a:srgbClr val="FF0000"/>
                </a:solidFill>
              </a:rPr>
              <a:t>1.Review the standards used to classify BCI Cotton as </a:t>
            </a:r>
            <a:r>
              <a:rPr lang="en-US" sz="1600" dirty="0" smtClean="0">
                <a:solidFill>
                  <a:srgbClr val="FF0000"/>
                </a:solidFill>
              </a:rPr>
              <a:t>‘sustainable’ and carry out a deep dive into the data </a:t>
            </a:r>
            <a:r>
              <a:rPr lang="en-US" sz="1600" dirty="0">
                <a:solidFill>
                  <a:srgbClr val="FF0000"/>
                </a:solidFill>
              </a:rPr>
              <a:t>validation and audit approach</a:t>
            </a:r>
          </a:p>
          <a:p>
            <a:pPr defTabSz="457200" fontAlgn="base">
              <a:spcBef>
                <a:spcPct val="0"/>
              </a:spcBef>
              <a:spcAft>
                <a:spcPct val="0"/>
              </a:spcAft>
            </a:pPr>
            <a:endParaRPr lang="en-US" sz="1600" kern="0" dirty="0">
              <a:solidFill>
                <a:schemeClr val="accent5"/>
              </a:solidFill>
              <a:latin typeface="+mj-lt"/>
              <a:cs typeface="Arial" panose="020B0604020202020204" pitchFamily="34" charset="0"/>
            </a:endParaRPr>
          </a:p>
        </p:txBody>
      </p:sp>
      <p:sp>
        <p:nvSpPr>
          <p:cNvPr id="15" name="Rectangle 14"/>
          <p:cNvSpPr/>
          <p:nvPr/>
        </p:nvSpPr>
        <p:spPr>
          <a:xfrm>
            <a:off x="5213967" y="3744178"/>
            <a:ext cx="1651250" cy="646331"/>
          </a:xfrm>
          <a:prstGeom prst="rect">
            <a:avLst/>
          </a:prstGeom>
        </p:spPr>
        <p:txBody>
          <a:bodyPr wrap="square">
            <a:spAutoFit/>
          </a:bodyPr>
          <a:lstStyle/>
          <a:p>
            <a:pPr algn="ctr" defTabSz="457200" fontAlgn="base">
              <a:spcBef>
                <a:spcPct val="0"/>
              </a:spcBef>
              <a:spcAft>
                <a:spcPct val="0"/>
              </a:spcAft>
            </a:pPr>
            <a:r>
              <a:rPr lang="en-US" b="1" kern="0" dirty="0">
                <a:latin typeface="+mj-lt"/>
                <a:cs typeface="Arial" panose="020B0604020202020204" pitchFamily="34" charset="0"/>
              </a:rPr>
              <a:t>Role of </a:t>
            </a:r>
            <a:br>
              <a:rPr lang="en-US" b="1" kern="0" dirty="0">
                <a:latin typeface="+mj-lt"/>
                <a:cs typeface="Arial" panose="020B0604020202020204" pitchFamily="34" charset="0"/>
              </a:rPr>
            </a:br>
            <a:r>
              <a:rPr lang="en-US" b="1" kern="0" dirty="0">
                <a:latin typeface="+mj-lt"/>
                <a:cs typeface="Arial" panose="020B0604020202020204" pitchFamily="34" charset="0"/>
              </a:rPr>
              <a:t>Investors</a:t>
            </a:r>
          </a:p>
        </p:txBody>
      </p:sp>
      <p:sp>
        <p:nvSpPr>
          <p:cNvPr id="40" name="Freeform 39"/>
          <p:cNvSpPr/>
          <p:nvPr/>
        </p:nvSpPr>
        <p:spPr>
          <a:xfrm rot="18000000" flipV="1">
            <a:off x="4318417" y="2512888"/>
            <a:ext cx="2369202" cy="683076"/>
          </a:xfrm>
          <a:custGeom>
            <a:avLst/>
            <a:gdLst>
              <a:gd name="connsiteX0" fmla="*/ 529018 w 3171538"/>
              <a:gd name="connsiteY0" fmla="*/ 914400 h 914400"/>
              <a:gd name="connsiteX1" fmla="*/ 530352 w 3171538"/>
              <a:gd name="connsiteY1" fmla="*/ 914400 h 914400"/>
              <a:gd name="connsiteX2" fmla="*/ 1583118 w 3171538"/>
              <a:gd name="connsiteY2" fmla="*/ 914400 h 914400"/>
              <a:gd name="connsiteX3" fmla="*/ 1584706 w 3171538"/>
              <a:gd name="connsiteY3" fmla="*/ 914400 h 914400"/>
              <a:gd name="connsiteX4" fmla="*/ 1589722 w 3171538"/>
              <a:gd name="connsiteY4" fmla="*/ 914400 h 914400"/>
              <a:gd name="connsiteX5" fmla="*/ 2641186 w 3171538"/>
              <a:gd name="connsiteY5" fmla="*/ 914400 h 914400"/>
              <a:gd name="connsiteX6" fmla="*/ 2643822 w 3171538"/>
              <a:gd name="connsiteY6" fmla="*/ 914400 h 914400"/>
              <a:gd name="connsiteX7" fmla="*/ 2642504 w 3171538"/>
              <a:gd name="connsiteY7" fmla="*/ 912128 h 914400"/>
              <a:gd name="connsiteX8" fmla="*/ 3171538 w 3171538"/>
              <a:gd name="connsiteY8" fmla="*/ 0 h 914400"/>
              <a:gd name="connsiteX9" fmla="*/ 2115058 w 3171538"/>
              <a:gd name="connsiteY9" fmla="*/ 0 h 914400"/>
              <a:gd name="connsiteX10" fmla="*/ 2113470 w 3171538"/>
              <a:gd name="connsiteY10" fmla="*/ 0 h 914400"/>
              <a:gd name="connsiteX11" fmla="*/ 2110834 w 3171538"/>
              <a:gd name="connsiteY11" fmla="*/ 0 h 914400"/>
              <a:gd name="connsiteX12" fmla="*/ 1060704 w 3171538"/>
              <a:gd name="connsiteY12" fmla="*/ 0 h 914400"/>
              <a:gd name="connsiteX13" fmla="*/ 1059370 w 3171538"/>
              <a:gd name="connsiteY13" fmla="*/ 0 h 914400"/>
              <a:gd name="connsiteX14" fmla="*/ 1054354 w 3171538"/>
              <a:gd name="connsiteY14" fmla="*/ 0 h 914400"/>
              <a:gd name="connsiteX15" fmla="*/ 0 w 3171538"/>
              <a:gd name="connsiteY15" fmla="*/ 0 h 914400"/>
              <a:gd name="connsiteX16" fmla="*/ 529685 w 3171538"/>
              <a:gd name="connsiteY16" fmla="*/ 91325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1538" h="914400">
                <a:moveTo>
                  <a:pt x="529018" y="914400"/>
                </a:moveTo>
                <a:lnTo>
                  <a:pt x="530352" y="914400"/>
                </a:lnTo>
                <a:lnTo>
                  <a:pt x="1583118" y="914400"/>
                </a:lnTo>
                <a:lnTo>
                  <a:pt x="1584706" y="914400"/>
                </a:lnTo>
                <a:lnTo>
                  <a:pt x="1589722" y="914400"/>
                </a:lnTo>
                <a:lnTo>
                  <a:pt x="2641186" y="914400"/>
                </a:lnTo>
                <a:lnTo>
                  <a:pt x="2643822" y="914400"/>
                </a:lnTo>
                <a:lnTo>
                  <a:pt x="2642504" y="912128"/>
                </a:lnTo>
                <a:lnTo>
                  <a:pt x="3171538" y="0"/>
                </a:lnTo>
                <a:lnTo>
                  <a:pt x="2115058" y="0"/>
                </a:lnTo>
                <a:lnTo>
                  <a:pt x="2113470" y="0"/>
                </a:lnTo>
                <a:lnTo>
                  <a:pt x="2110834" y="0"/>
                </a:lnTo>
                <a:lnTo>
                  <a:pt x="1060704" y="0"/>
                </a:lnTo>
                <a:lnTo>
                  <a:pt x="1059370" y="0"/>
                </a:lnTo>
                <a:lnTo>
                  <a:pt x="1054354" y="0"/>
                </a:lnTo>
                <a:lnTo>
                  <a:pt x="0" y="0"/>
                </a:lnTo>
                <a:lnTo>
                  <a:pt x="529685" y="91325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41" name="Isosceles Triangle 40"/>
          <p:cNvSpPr/>
          <p:nvPr/>
        </p:nvSpPr>
        <p:spPr>
          <a:xfrm rot="18000000" flipV="1">
            <a:off x="6092604" y="2171636"/>
            <a:ext cx="792367" cy="68307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8" name="Freeform 37"/>
          <p:cNvSpPr/>
          <p:nvPr/>
        </p:nvSpPr>
        <p:spPr>
          <a:xfrm rot="3627548" flipV="1">
            <a:off x="6103105" y="3851042"/>
            <a:ext cx="2369202" cy="683076"/>
          </a:xfrm>
          <a:custGeom>
            <a:avLst/>
            <a:gdLst>
              <a:gd name="connsiteX0" fmla="*/ 529018 w 3171538"/>
              <a:gd name="connsiteY0" fmla="*/ 914400 h 914400"/>
              <a:gd name="connsiteX1" fmla="*/ 530352 w 3171538"/>
              <a:gd name="connsiteY1" fmla="*/ 914400 h 914400"/>
              <a:gd name="connsiteX2" fmla="*/ 1583118 w 3171538"/>
              <a:gd name="connsiteY2" fmla="*/ 914400 h 914400"/>
              <a:gd name="connsiteX3" fmla="*/ 1584706 w 3171538"/>
              <a:gd name="connsiteY3" fmla="*/ 914400 h 914400"/>
              <a:gd name="connsiteX4" fmla="*/ 1589722 w 3171538"/>
              <a:gd name="connsiteY4" fmla="*/ 914400 h 914400"/>
              <a:gd name="connsiteX5" fmla="*/ 2641186 w 3171538"/>
              <a:gd name="connsiteY5" fmla="*/ 914400 h 914400"/>
              <a:gd name="connsiteX6" fmla="*/ 2643822 w 3171538"/>
              <a:gd name="connsiteY6" fmla="*/ 914400 h 914400"/>
              <a:gd name="connsiteX7" fmla="*/ 2642504 w 3171538"/>
              <a:gd name="connsiteY7" fmla="*/ 912128 h 914400"/>
              <a:gd name="connsiteX8" fmla="*/ 3171538 w 3171538"/>
              <a:gd name="connsiteY8" fmla="*/ 0 h 914400"/>
              <a:gd name="connsiteX9" fmla="*/ 2115058 w 3171538"/>
              <a:gd name="connsiteY9" fmla="*/ 0 h 914400"/>
              <a:gd name="connsiteX10" fmla="*/ 2113470 w 3171538"/>
              <a:gd name="connsiteY10" fmla="*/ 0 h 914400"/>
              <a:gd name="connsiteX11" fmla="*/ 2110834 w 3171538"/>
              <a:gd name="connsiteY11" fmla="*/ 0 h 914400"/>
              <a:gd name="connsiteX12" fmla="*/ 1060704 w 3171538"/>
              <a:gd name="connsiteY12" fmla="*/ 0 h 914400"/>
              <a:gd name="connsiteX13" fmla="*/ 1059370 w 3171538"/>
              <a:gd name="connsiteY13" fmla="*/ 0 h 914400"/>
              <a:gd name="connsiteX14" fmla="*/ 1054354 w 3171538"/>
              <a:gd name="connsiteY14" fmla="*/ 0 h 914400"/>
              <a:gd name="connsiteX15" fmla="*/ 0 w 3171538"/>
              <a:gd name="connsiteY15" fmla="*/ 0 h 914400"/>
              <a:gd name="connsiteX16" fmla="*/ 529685 w 3171538"/>
              <a:gd name="connsiteY16" fmla="*/ 91325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1538" h="914400">
                <a:moveTo>
                  <a:pt x="529018" y="914400"/>
                </a:moveTo>
                <a:lnTo>
                  <a:pt x="530352" y="914400"/>
                </a:lnTo>
                <a:lnTo>
                  <a:pt x="1583118" y="914400"/>
                </a:lnTo>
                <a:lnTo>
                  <a:pt x="1584706" y="914400"/>
                </a:lnTo>
                <a:lnTo>
                  <a:pt x="1589722" y="914400"/>
                </a:lnTo>
                <a:lnTo>
                  <a:pt x="2641186" y="914400"/>
                </a:lnTo>
                <a:lnTo>
                  <a:pt x="2643822" y="914400"/>
                </a:lnTo>
                <a:lnTo>
                  <a:pt x="2642504" y="912128"/>
                </a:lnTo>
                <a:lnTo>
                  <a:pt x="3171538" y="0"/>
                </a:lnTo>
                <a:lnTo>
                  <a:pt x="2115058" y="0"/>
                </a:lnTo>
                <a:lnTo>
                  <a:pt x="2113470" y="0"/>
                </a:lnTo>
                <a:lnTo>
                  <a:pt x="2110834" y="0"/>
                </a:lnTo>
                <a:lnTo>
                  <a:pt x="1060704" y="0"/>
                </a:lnTo>
                <a:lnTo>
                  <a:pt x="1059370" y="0"/>
                </a:lnTo>
                <a:lnTo>
                  <a:pt x="1054354" y="0"/>
                </a:lnTo>
                <a:lnTo>
                  <a:pt x="0" y="0"/>
                </a:lnTo>
                <a:lnTo>
                  <a:pt x="529685" y="9132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9" name="Isosceles Triangle 38"/>
          <p:cNvSpPr/>
          <p:nvPr/>
        </p:nvSpPr>
        <p:spPr>
          <a:xfrm rot="3627548" flipV="1">
            <a:off x="6685969" y="4873755"/>
            <a:ext cx="792367" cy="68307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6" name="Freeform 35"/>
          <p:cNvSpPr/>
          <p:nvPr/>
        </p:nvSpPr>
        <p:spPr>
          <a:xfrm flipV="1">
            <a:off x="5601941" y="2682598"/>
            <a:ext cx="2369204" cy="683075"/>
          </a:xfrm>
          <a:custGeom>
            <a:avLst/>
            <a:gdLst>
              <a:gd name="connsiteX0" fmla="*/ 529018 w 3171538"/>
              <a:gd name="connsiteY0" fmla="*/ 914400 h 914400"/>
              <a:gd name="connsiteX1" fmla="*/ 530352 w 3171538"/>
              <a:gd name="connsiteY1" fmla="*/ 914400 h 914400"/>
              <a:gd name="connsiteX2" fmla="*/ 1583118 w 3171538"/>
              <a:gd name="connsiteY2" fmla="*/ 914400 h 914400"/>
              <a:gd name="connsiteX3" fmla="*/ 1584706 w 3171538"/>
              <a:gd name="connsiteY3" fmla="*/ 914400 h 914400"/>
              <a:gd name="connsiteX4" fmla="*/ 1589722 w 3171538"/>
              <a:gd name="connsiteY4" fmla="*/ 914400 h 914400"/>
              <a:gd name="connsiteX5" fmla="*/ 2641186 w 3171538"/>
              <a:gd name="connsiteY5" fmla="*/ 914400 h 914400"/>
              <a:gd name="connsiteX6" fmla="*/ 2643822 w 3171538"/>
              <a:gd name="connsiteY6" fmla="*/ 914400 h 914400"/>
              <a:gd name="connsiteX7" fmla="*/ 2642504 w 3171538"/>
              <a:gd name="connsiteY7" fmla="*/ 912128 h 914400"/>
              <a:gd name="connsiteX8" fmla="*/ 3171538 w 3171538"/>
              <a:gd name="connsiteY8" fmla="*/ 0 h 914400"/>
              <a:gd name="connsiteX9" fmla="*/ 2115058 w 3171538"/>
              <a:gd name="connsiteY9" fmla="*/ 0 h 914400"/>
              <a:gd name="connsiteX10" fmla="*/ 2113470 w 3171538"/>
              <a:gd name="connsiteY10" fmla="*/ 0 h 914400"/>
              <a:gd name="connsiteX11" fmla="*/ 2110834 w 3171538"/>
              <a:gd name="connsiteY11" fmla="*/ 0 h 914400"/>
              <a:gd name="connsiteX12" fmla="*/ 1060704 w 3171538"/>
              <a:gd name="connsiteY12" fmla="*/ 0 h 914400"/>
              <a:gd name="connsiteX13" fmla="*/ 1059370 w 3171538"/>
              <a:gd name="connsiteY13" fmla="*/ 0 h 914400"/>
              <a:gd name="connsiteX14" fmla="*/ 1054354 w 3171538"/>
              <a:gd name="connsiteY14" fmla="*/ 0 h 914400"/>
              <a:gd name="connsiteX15" fmla="*/ 0 w 3171538"/>
              <a:gd name="connsiteY15" fmla="*/ 0 h 914400"/>
              <a:gd name="connsiteX16" fmla="*/ 529685 w 3171538"/>
              <a:gd name="connsiteY16" fmla="*/ 91325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1538" h="914400">
                <a:moveTo>
                  <a:pt x="529018" y="914400"/>
                </a:moveTo>
                <a:lnTo>
                  <a:pt x="530352" y="914400"/>
                </a:lnTo>
                <a:lnTo>
                  <a:pt x="1583118" y="914400"/>
                </a:lnTo>
                <a:lnTo>
                  <a:pt x="1584706" y="914400"/>
                </a:lnTo>
                <a:lnTo>
                  <a:pt x="1589722" y="914400"/>
                </a:lnTo>
                <a:lnTo>
                  <a:pt x="2641186" y="914400"/>
                </a:lnTo>
                <a:lnTo>
                  <a:pt x="2643822" y="914400"/>
                </a:lnTo>
                <a:lnTo>
                  <a:pt x="2642504" y="912128"/>
                </a:lnTo>
                <a:lnTo>
                  <a:pt x="3171538" y="0"/>
                </a:lnTo>
                <a:lnTo>
                  <a:pt x="2115058" y="0"/>
                </a:lnTo>
                <a:lnTo>
                  <a:pt x="2113470" y="0"/>
                </a:lnTo>
                <a:lnTo>
                  <a:pt x="2110834" y="0"/>
                </a:lnTo>
                <a:lnTo>
                  <a:pt x="1060704" y="0"/>
                </a:lnTo>
                <a:lnTo>
                  <a:pt x="1059370" y="0"/>
                </a:lnTo>
                <a:lnTo>
                  <a:pt x="1054354" y="0"/>
                </a:lnTo>
                <a:lnTo>
                  <a:pt x="0" y="0"/>
                </a:lnTo>
                <a:lnTo>
                  <a:pt x="529685" y="9132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7" name="Isosceles Triangle 36"/>
          <p:cNvSpPr/>
          <p:nvPr/>
        </p:nvSpPr>
        <p:spPr>
          <a:xfrm flipV="1">
            <a:off x="7178777" y="3365673"/>
            <a:ext cx="792368" cy="68307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4" name="Freeform 33"/>
          <p:cNvSpPr/>
          <p:nvPr/>
        </p:nvSpPr>
        <p:spPr>
          <a:xfrm rot="7254057" flipV="1">
            <a:off x="5313666" y="4883015"/>
            <a:ext cx="2369202" cy="683076"/>
          </a:xfrm>
          <a:custGeom>
            <a:avLst/>
            <a:gdLst>
              <a:gd name="connsiteX0" fmla="*/ 529018 w 3171538"/>
              <a:gd name="connsiteY0" fmla="*/ 914400 h 914400"/>
              <a:gd name="connsiteX1" fmla="*/ 530352 w 3171538"/>
              <a:gd name="connsiteY1" fmla="*/ 914400 h 914400"/>
              <a:gd name="connsiteX2" fmla="*/ 1583118 w 3171538"/>
              <a:gd name="connsiteY2" fmla="*/ 914400 h 914400"/>
              <a:gd name="connsiteX3" fmla="*/ 1584706 w 3171538"/>
              <a:gd name="connsiteY3" fmla="*/ 914400 h 914400"/>
              <a:gd name="connsiteX4" fmla="*/ 1589722 w 3171538"/>
              <a:gd name="connsiteY4" fmla="*/ 914400 h 914400"/>
              <a:gd name="connsiteX5" fmla="*/ 2641186 w 3171538"/>
              <a:gd name="connsiteY5" fmla="*/ 914400 h 914400"/>
              <a:gd name="connsiteX6" fmla="*/ 2643822 w 3171538"/>
              <a:gd name="connsiteY6" fmla="*/ 914400 h 914400"/>
              <a:gd name="connsiteX7" fmla="*/ 2642504 w 3171538"/>
              <a:gd name="connsiteY7" fmla="*/ 912128 h 914400"/>
              <a:gd name="connsiteX8" fmla="*/ 3171538 w 3171538"/>
              <a:gd name="connsiteY8" fmla="*/ 0 h 914400"/>
              <a:gd name="connsiteX9" fmla="*/ 2115058 w 3171538"/>
              <a:gd name="connsiteY9" fmla="*/ 0 h 914400"/>
              <a:gd name="connsiteX10" fmla="*/ 2113470 w 3171538"/>
              <a:gd name="connsiteY10" fmla="*/ 0 h 914400"/>
              <a:gd name="connsiteX11" fmla="*/ 2110834 w 3171538"/>
              <a:gd name="connsiteY11" fmla="*/ 0 h 914400"/>
              <a:gd name="connsiteX12" fmla="*/ 1060704 w 3171538"/>
              <a:gd name="connsiteY12" fmla="*/ 0 h 914400"/>
              <a:gd name="connsiteX13" fmla="*/ 1059370 w 3171538"/>
              <a:gd name="connsiteY13" fmla="*/ 0 h 914400"/>
              <a:gd name="connsiteX14" fmla="*/ 1054354 w 3171538"/>
              <a:gd name="connsiteY14" fmla="*/ 0 h 914400"/>
              <a:gd name="connsiteX15" fmla="*/ 0 w 3171538"/>
              <a:gd name="connsiteY15" fmla="*/ 0 h 914400"/>
              <a:gd name="connsiteX16" fmla="*/ 529685 w 3171538"/>
              <a:gd name="connsiteY16" fmla="*/ 91325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1538" h="914400">
                <a:moveTo>
                  <a:pt x="529018" y="914400"/>
                </a:moveTo>
                <a:lnTo>
                  <a:pt x="530352" y="914400"/>
                </a:lnTo>
                <a:lnTo>
                  <a:pt x="1583118" y="914400"/>
                </a:lnTo>
                <a:lnTo>
                  <a:pt x="1584706" y="914400"/>
                </a:lnTo>
                <a:lnTo>
                  <a:pt x="1589722" y="914400"/>
                </a:lnTo>
                <a:lnTo>
                  <a:pt x="2641186" y="914400"/>
                </a:lnTo>
                <a:lnTo>
                  <a:pt x="2643822" y="914400"/>
                </a:lnTo>
                <a:lnTo>
                  <a:pt x="2642504" y="912128"/>
                </a:lnTo>
                <a:lnTo>
                  <a:pt x="3171538" y="0"/>
                </a:lnTo>
                <a:lnTo>
                  <a:pt x="2115058" y="0"/>
                </a:lnTo>
                <a:lnTo>
                  <a:pt x="2113470" y="0"/>
                </a:lnTo>
                <a:lnTo>
                  <a:pt x="2110834" y="0"/>
                </a:lnTo>
                <a:lnTo>
                  <a:pt x="1060704" y="0"/>
                </a:lnTo>
                <a:lnTo>
                  <a:pt x="1059370" y="0"/>
                </a:lnTo>
                <a:lnTo>
                  <a:pt x="1054354" y="0"/>
                </a:lnTo>
                <a:lnTo>
                  <a:pt x="0" y="0"/>
                </a:lnTo>
                <a:lnTo>
                  <a:pt x="529685" y="9132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5" name="Isosceles Triangle 34"/>
          <p:cNvSpPr/>
          <p:nvPr/>
        </p:nvSpPr>
        <p:spPr>
          <a:xfrm rot="7254057" flipV="1">
            <a:off x="5111070" y="5208725"/>
            <a:ext cx="792367" cy="68307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2" name="Freeform 31"/>
          <p:cNvSpPr/>
          <p:nvPr/>
        </p:nvSpPr>
        <p:spPr>
          <a:xfrm rot="10800000" flipV="1">
            <a:off x="4030317" y="4720320"/>
            <a:ext cx="2369204" cy="683075"/>
          </a:xfrm>
          <a:custGeom>
            <a:avLst/>
            <a:gdLst>
              <a:gd name="connsiteX0" fmla="*/ 529018 w 3171538"/>
              <a:gd name="connsiteY0" fmla="*/ 914400 h 914400"/>
              <a:gd name="connsiteX1" fmla="*/ 530352 w 3171538"/>
              <a:gd name="connsiteY1" fmla="*/ 914400 h 914400"/>
              <a:gd name="connsiteX2" fmla="*/ 1583118 w 3171538"/>
              <a:gd name="connsiteY2" fmla="*/ 914400 h 914400"/>
              <a:gd name="connsiteX3" fmla="*/ 1584706 w 3171538"/>
              <a:gd name="connsiteY3" fmla="*/ 914400 h 914400"/>
              <a:gd name="connsiteX4" fmla="*/ 1589722 w 3171538"/>
              <a:gd name="connsiteY4" fmla="*/ 914400 h 914400"/>
              <a:gd name="connsiteX5" fmla="*/ 2641186 w 3171538"/>
              <a:gd name="connsiteY5" fmla="*/ 914400 h 914400"/>
              <a:gd name="connsiteX6" fmla="*/ 2643822 w 3171538"/>
              <a:gd name="connsiteY6" fmla="*/ 914400 h 914400"/>
              <a:gd name="connsiteX7" fmla="*/ 2642504 w 3171538"/>
              <a:gd name="connsiteY7" fmla="*/ 912128 h 914400"/>
              <a:gd name="connsiteX8" fmla="*/ 3171538 w 3171538"/>
              <a:gd name="connsiteY8" fmla="*/ 0 h 914400"/>
              <a:gd name="connsiteX9" fmla="*/ 2115058 w 3171538"/>
              <a:gd name="connsiteY9" fmla="*/ 0 h 914400"/>
              <a:gd name="connsiteX10" fmla="*/ 2113470 w 3171538"/>
              <a:gd name="connsiteY10" fmla="*/ 0 h 914400"/>
              <a:gd name="connsiteX11" fmla="*/ 2110834 w 3171538"/>
              <a:gd name="connsiteY11" fmla="*/ 0 h 914400"/>
              <a:gd name="connsiteX12" fmla="*/ 1060704 w 3171538"/>
              <a:gd name="connsiteY12" fmla="*/ 0 h 914400"/>
              <a:gd name="connsiteX13" fmla="*/ 1059370 w 3171538"/>
              <a:gd name="connsiteY13" fmla="*/ 0 h 914400"/>
              <a:gd name="connsiteX14" fmla="*/ 1054354 w 3171538"/>
              <a:gd name="connsiteY14" fmla="*/ 0 h 914400"/>
              <a:gd name="connsiteX15" fmla="*/ 0 w 3171538"/>
              <a:gd name="connsiteY15" fmla="*/ 0 h 914400"/>
              <a:gd name="connsiteX16" fmla="*/ 529685 w 3171538"/>
              <a:gd name="connsiteY16" fmla="*/ 91325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1538" h="914400">
                <a:moveTo>
                  <a:pt x="529018" y="914400"/>
                </a:moveTo>
                <a:lnTo>
                  <a:pt x="530352" y="914400"/>
                </a:lnTo>
                <a:lnTo>
                  <a:pt x="1583118" y="914400"/>
                </a:lnTo>
                <a:lnTo>
                  <a:pt x="1584706" y="914400"/>
                </a:lnTo>
                <a:lnTo>
                  <a:pt x="1589722" y="914400"/>
                </a:lnTo>
                <a:lnTo>
                  <a:pt x="2641186" y="914400"/>
                </a:lnTo>
                <a:lnTo>
                  <a:pt x="2643822" y="914400"/>
                </a:lnTo>
                <a:lnTo>
                  <a:pt x="2642504" y="912128"/>
                </a:lnTo>
                <a:lnTo>
                  <a:pt x="3171538" y="0"/>
                </a:lnTo>
                <a:lnTo>
                  <a:pt x="2115058" y="0"/>
                </a:lnTo>
                <a:lnTo>
                  <a:pt x="2113470" y="0"/>
                </a:lnTo>
                <a:lnTo>
                  <a:pt x="2110834" y="0"/>
                </a:lnTo>
                <a:lnTo>
                  <a:pt x="1060704" y="0"/>
                </a:lnTo>
                <a:lnTo>
                  <a:pt x="1059370" y="0"/>
                </a:lnTo>
                <a:lnTo>
                  <a:pt x="1054354" y="0"/>
                </a:lnTo>
                <a:lnTo>
                  <a:pt x="0" y="0"/>
                </a:lnTo>
                <a:lnTo>
                  <a:pt x="529685" y="91325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3" name="Isosceles Triangle 32"/>
          <p:cNvSpPr/>
          <p:nvPr/>
        </p:nvSpPr>
        <p:spPr>
          <a:xfrm rot="10800000" flipV="1">
            <a:off x="4030317" y="4037245"/>
            <a:ext cx="792368" cy="68307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0" name="Freeform 29"/>
          <p:cNvSpPr/>
          <p:nvPr/>
        </p:nvSpPr>
        <p:spPr>
          <a:xfrm rot="14400000" flipV="1">
            <a:off x="3537405" y="3529458"/>
            <a:ext cx="2369202" cy="683076"/>
          </a:xfrm>
          <a:custGeom>
            <a:avLst/>
            <a:gdLst>
              <a:gd name="connsiteX0" fmla="*/ 529018 w 3171538"/>
              <a:gd name="connsiteY0" fmla="*/ 914400 h 914400"/>
              <a:gd name="connsiteX1" fmla="*/ 530352 w 3171538"/>
              <a:gd name="connsiteY1" fmla="*/ 914400 h 914400"/>
              <a:gd name="connsiteX2" fmla="*/ 1583118 w 3171538"/>
              <a:gd name="connsiteY2" fmla="*/ 914400 h 914400"/>
              <a:gd name="connsiteX3" fmla="*/ 1584706 w 3171538"/>
              <a:gd name="connsiteY3" fmla="*/ 914400 h 914400"/>
              <a:gd name="connsiteX4" fmla="*/ 1589722 w 3171538"/>
              <a:gd name="connsiteY4" fmla="*/ 914400 h 914400"/>
              <a:gd name="connsiteX5" fmla="*/ 2641186 w 3171538"/>
              <a:gd name="connsiteY5" fmla="*/ 914400 h 914400"/>
              <a:gd name="connsiteX6" fmla="*/ 2643822 w 3171538"/>
              <a:gd name="connsiteY6" fmla="*/ 914400 h 914400"/>
              <a:gd name="connsiteX7" fmla="*/ 2642504 w 3171538"/>
              <a:gd name="connsiteY7" fmla="*/ 912128 h 914400"/>
              <a:gd name="connsiteX8" fmla="*/ 3171538 w 3171538"/>
              <a:gd name="connsiteY8" fmla="*/ 0 h 914400"/>
              <a:gd name="connsiteX9" fmla="*/ 2115058 w 3171538"/>
              <a:gd name="connsiteY9" fmla="*/ 0 h 914400"/>
              <a:gd name="connsiteX10" fmla="*/ 2113470 w 3171538"/>
              <a:gd name="connsiteY10" fmla="*/ 0 h 914400"/>
              <a:gd name="connsiteX11" fmla="*/ 2110834 w 3171538"/>
              <a:gd name="connsiteY11" fmla="*/ 0 h 914400"/>
              <a:gd name="connsiteX12" fmla="*/ 1060704 w 3171538"/>
              <a:gd name="connsiteY12" fmla="*/ 0 h 914400"/>
              <a:gd name="connsiteX13" fmla="*/ 1059370 w 3171538"/>
              <a:gd name="connsiteY13" fmla="*/ 0 h 914400"/>
              <a:gd name="connsiteX14" fmla="*/ 1054354 w 3171538"/>
              <a:gd name="connsiteY14" fmla="*/ 0 h 914400"/>
              <a:gd name="connsiteX15" fmla="*/ 0 w 3171538"/>
              <a:gd name="connsiteY15" fmla="*/ 0 h 914400"/>
              <a:gd name="connsiteX16" fmla="*/ 529685 w 3171538"/>
              <a:gd name="connsiteY16" fmla="*/ 91325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1538" h="914400">
                <a:moveTo>
                  <a:pt x="529018" y="914400"/>
                </a:moveTo>
                <a:lnTo>
                  <a:pt x="530352" y="914400"/>
                </a:lnTo>
                <a:lnTo>
                  <a:pt x="1583118" y="914400"/>
                </a:lnTo>
                <a:lnTo>
                  <a:pt x="1584706" y="914400"/>
                </a:lnTo>
                <a:lnTo>
                  <a:pt x="1589722" y="914400"/>
                </a:lnTo>
                <a:lnTo>
                  <a:pt x="2641186" y="914400"/>
                </a:lnTo>
                <a:lnTo>
                  <a:pt x="2643822" y="914400"/>
                </a:lnTo>
                <a:lnTo>
                  <a:pt x="2642504" y="912128"/>
                </a:lnTo>
                <a:lnTo>
                  <a:pt x="3171538" y="0"/>
                </a:lnTo>
                <a:lnTo>
                  <a:pt x="2115058" y="0"/>
                </a:lnTo>
                <a:lnTo>
                  <a:pt x="2113470" y="0"/>
                </a:lnTo>
                <a:lnTo>
                  <a:pt x="2110834" y="0"/>
                </a:lnTo>
                <a:lnTo>
                  <a:pt x="1060704" y="0"/>
                </a:lnTo>
                <a:lnTo>
                  <a:pt x="1059370" y="0"/>
                </a:lnTo>
                <a:lnTo>
                  <a:pt x="1054354" y="0"/>
                </a:lnTo>
                <a:lnTo>
                  <a:pt x="0" y="0"/>
                </a:lnTo>
                <a:lnTo>
                  <a:pt x="529685" y="9132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1" name="Isosceles Triangle 30"/>
          <p:cNvSpPr/>
          <p:nvPr/>
        </p:nvSpPr>
        <p:spPr>
          <a:xfrm rot="14400000" flipV="1">
            <a:off x="4523174" y="2505130"/>
            <a:ext cx="792367" cy="68307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367408" y="4472346"/>
            <a:ext cx="369082" cy="369079"/>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288204" y="4871189"/>
            <a:ext cx="360476" cy="360476"/>
          </a:xfrm>
          <a:prstGeom prst="rect">
            <a:avLst/>
          </a:prstGeom>
        </p:spPr>
      </p:pic>
      <p:pic>
        <p:nvPicPr>
          <p:cNvPr id="19" name="Picture 18"/>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19434" y="2783564"/>
            <a:ext cx="391051" cy="391050"/>
          </a:xfrm>
          <a:prstGeom prst="rect">
            <a:avLst/>
          </a:prstGeom>
        </p:spPr>
      </p:pic>
      <p:pic>
        <p:nvPicPr>
          <p:cNvPr id="20" name="Picture 19"/>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215739" y="3198870"/>
            <a:ext cx="467832" cy="467832"/>
          </a:xfrm>
          <a:prstGeom prst="rect">
            <a:avLst/>
          </a:prstGeom>
        </p:spPr>
      </p:pic>
      <p:pic>
        <p:nvPicPr>
          <p:cNvPr id="21" name="Picture 20"/>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589888" y="2088454"/>
            <a:ext cx="368253" cy="447679"/>
          </a:xfrm>
          <a:prstGeom prst="rect">
            <a:avLst/>
          </a:prstGeom>
        </p:spPr>
      </p:pic>
      <p:pic>
        <p:nvPicPr>
          <p:cNvPr id="22" name="Picture 21"/>
          <p:cNvPicPr>
            <a:picLocks noChangeAspect="1"/>
          </p:cNvPicPr>
          <p:nvPr/>
        </p:nvPicPr>
        <p:blipFill>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932968" y="5527970"/>
            <a:ext cx="467832" cy="467832"/>
          </a:xfrm>
          <a:prstGeom prst="rect">
            <a:avLst/>
          </a:prstGeom>
        </p:spPr>
      </p:pic>
      <p:sp>
        <p:nvSpPr>
          <p:cNvPr id="23" name="Rectangle 22"/>
          <p:cNvSpPr/>
          <p:nvPr/>
        </p:nvSpPr>
        <p:spPr>
          <a:xfrm>
            <a:off x="8506691" y="4671876"/>
            <a:ext cx="3246171" cy="1463040"/>
          </a:xfrm>
          <a:prstGeom prst="rect">
            <a:avLst/>
          </a:prstGeom>
        </p:spPr>
        <p:txBody>
          <a:bodyPr wrap="square">
            <a:noAutofit/>
          </a:bodyPr>
          <a:lstStyle/>
          <a:p>
            <a:pPr defTabSz="457200" fontAlgn="base">
              <a:spcBef>
                <a:spcPct val="0"/>
              </a:spcBef>
              <a:spcAft>
                <a:spcPct val="0"/>
              </a:spcAft>
            </a:pPr>
            <a:r>
              <a:rPr lang="en-US" sz="1600" dirty="0" smtClean="0">
                <a:solidFill>
                  <a:schemeClr val="accent3"/>
                </a:solidFill>
              </a:rPr>
              <a:t>6. </a:t>
            </a:r>
            <a:r>
              <a:rPr lang="en-US" sz="1600" dirty="0" err="1" smtClean="0">
                <a:solidFill>
                  <a:schemeClr val="accent3"/>
                </a:solidFill>
              </a:rPr>
              <a:t>Analyse</a:t>
            </a:r>
            <a:r>
              <a:rPr lang="en-US" sz="1600" dirty="0" smtClean="0">
                <a:solidFill>
                  <a:schemeClr val="accent3"/>
                </a:solidFill>
              </a:rPr>
              <a:t> </a:t>
            </a:r>
            <a:r>
              <a:rPr lang="en-US" sz="1600" dirty="0">
                <a:solidFill>
                  <a:schemeClr val="accent3"/>
                </a:solidFill>
              </a:rPr>
              <a:t>the brands for  their sustainable </a:t>
            </a:r>
            <a:r>
              <a:rPr lang="en-US" sz="1600" dirty="0" smtClean="0">
                <a:solidFill>
                  <a:schemeClr val="accent3"/>
                </a:solidFill>
              </a:rPr>
              <a:t>sourcing strategies, in order to identify the winners and losers for investment decision making</a:t>
            </a:r>
            <a:endParaRPr lang="en-US" sz="1600" kern="0" dirty="0">
              <a:solidFill>
                <a:schemeClr val="accent3"/>
              </a:solidFill>
              <a:latin typeface="+mj-lt"/>
              <a:cs typeface="Arial" panose="020B0604020202020204" pitchFamily="34" charset="0"/>
            </a:endParaRPr>
          </a:p>
        </p:txBody>
      </p:sp>
    </p:spTree>
    <p:extLst>
      <p:ext uri="{BB962C8B-B14F-4D97-AF65-F5344CB8AC3E}">
        <p14:creationId xmlns:p14="http://schemas.microsoft.com/office/powerpoint/2010/main" val="300282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21AAE30-0E04-454A-AD0D-B7612850ED24}"/>
              </a:ext>
            </a:extLst>
          </p:cNvPr>
          <p:cNvSpPr txBox="1">
            <a:spLocks/>
          </p:cNvSpPr>
          <p:nvPr/>
        </p:nvSpPr>
        <p:spPr>
          <a:xfrm>
            <a:off x="6400800" y="4887267"/>
            <a:ext cx="5321300" cy="1308050"/>
          </a:xfrm>
          <a:prstGeom prst="rect">
            <a:avLst/>
          </a:prstGeom>
        </p:spPr>
        <p:txBody>
          <a:bodyPr vert="horz" wrap="square" lIns="0" tIns="45720" rIns="0" bIns="45720" rtlCol="0">
            <a:spAutoFit/>
          </a:bodyPr>
          <a:lstStyle>
            <a:lvl1pPr marL="0" marR="0" indent="0" algn="l" defTabSz="914400" rtl="0" eaLnBrk="1" fontAlgn="auto" latinLnBrk="0" hangingPunct="1">
              <a:lnSpc>
                <a:spcPct val="100000"/>
              </a:lnSpc>
              <a:spcBef>
                <a:spcPts val="0"/>
              </a:spcBef>
              <a:spcAft>
                <a:spcPts val="0"/>
              </a:spcAft>
              <a:buClr>
                <a:schemeClr val="accent1"/>
              </a:buClr>
              <a:buSzPct val="100000"/>
              <a:buFont typeface="Wingdings" panose="05000000000000000000" pitchFamily="2" charset="2"/>
              <a:buNone/>
              <a:tabLst/>
              <a:defRPr sz="1000" kern="1200" baseline="0">
                <a:solidFill>
                  <a:schemeClr val="tx1"/>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lnSpc>
                <a:spcPct val="100000"/>
              </a:lnSpc>
              <a:spcBef>
                <a:spcPts val="600"/>
              </a:spcBef>
              <a:spcAft>
                <a:spcPts val="600"/>
              </a:spcAft>
              <a:buClr>
                <a:schemeClr val="accent1"/>
              </a:buClr>
              <a:buSzPct val="75000"/>
              <a:buFont typeface="Wingdings" panose="05000000000000000000" pitchFamily="2" charset="2"/>
              <a:buChar char="n"/>
              <a:defRPr sz="2000" kern="1200" baseline="0">
                <a:solidFill>
                  <a:schemeClr val="tx1"/>
                </a:solidFill>
                <a:latin typeface="+mn-lt"/>
                <a:ea typeface="+mn-ea"/>
                <a:cs typeface="+mn-cs"/>
              </a:defRPr>
            </a:lvl2pPr>
            <a:lvl3pPr marL="4572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600"/>
              </a:spcBef>
              <a:spcAft>
                <a:spcPts val="600"/>
              </a:spcAft>
              <a:buClr>
                <a:schemeClr val="accent1"/>
              </a:buClr>
              <a:buSzPct val="75000"/>
              <a:buFont typeface="Wingdings 3" panose="05040102010807070707" pitchFamily="18" charset="2"/>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600"/>
              </a:spcBef>
              <a:spcAft>
                <a:spcPts val="60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b="1" dirty="0"/>
              <a:t>CHARANJIT SINGH</a:t>
            </a:r>
          </a:p>
          <a:p>
            <a:pPr>
              <a:spcAft>
                <a:spcPts val="600"/>
              </a:spcAft>
            </a:pPr>
            <a:r>
              <a:rPr lang="en-US" sz="1600" dirty="0"/>
              <a:t>Head of ESG Investment Research</a:t>
            </a:r>
          </a:p>
          <a:p>
            <a:pPr>
              <a:spcAft>
                <a:spcPts val="600"/>
              </a:spcAft>
            </a:pPr>
            <a:r>
              <a:rPr lang="en-US" sz="1600" dirty="0">
                <a:hlinkClick r:id="rId2"/>
              </a:rPr>
              <a:t>charanjit.singh@acuitykp.com</a:t>
            </a:r>
            <a:r>
              <a:rPr lang="en-US" sz="1600" dirty="0"/>
              <a:t> </a:t>
            </a:r>
          </a:p>
          <a:p>
            <a:pPr>
              <a:spcAft>
                <a:spcPts val="600"/>
              </a:spcAft>
            </a:pPr>
            <a:r>
              <a:rPr lang="en-US" sz="1600" dirty="0" smtClean="0"/>
              <a:t>Mobile +91 </a:t>
            </a:r>
            <a:r>
              <a:rPr lang="en-US" sz="1600" dirty="0"/>
              <a:t>990 247 </a:t>
            </a:r>
            <a:r>
              <a:rPr lang="en-US" sz="1600" dirty="0" smtClean="0"/>
              <a:t>8900</a:t>
            </a:r>
            <a:endParaRPr lang="en-US" sz="1600" dirty="0"/>
          </a:p>
        </p:txBody>
      </p:sp>
      <p:sp>
        <p:nvSpPr>
          <p:cNvPr id="3" name="Text Placeholder 2"/>
          <p:cNvSpPr>
            <a:spLocks noGrp="1"/>
          </p:cNvSpPr>
          <p:nvPr>
            <p:ph type="body" sz="quarter" idx="12"/>
          </p:nvPr>
        </p:nvSpPr>
        <p:spPr>
          <a:xfrm>
            <a:off x="469900" y="4887267"/>
            <a:ext cx="5308600" cy="1308050"/>
          </a:xfrm>
        </p:spPr>
        <p:txBody>
          <a:bodyPr wrap="square">
            <a:spAutoFit/>
          </a:bodyPr>
          <a:lstStyle/>
          <a:p>
            <a:r>
              <a:rPr lang="en-US" sz="1600" b="1" dirty="0"/>
              <a:t>Acuity Knowledge Partners</a:t>
            </a:r>
          </a:p>
          <a:p>
            <a:r>
              <a:rPr lang="en-US" sz="1600" dirty="0"/>
              <a:t>Elixir Chancery, </a:t>
            </a:r>
            <a:endParaRPr lang="en-US" sz="1600" dirty="0" smtClean="0"/>
          </a:p>
          <a:p>
            <a:r>
              <a:rPr lang="en-US" sz="1600" dirty="0" smtClean="0"/>
              <a:t>Bangalore, Karnataka </a:t>
            </a:r>
          </a:p>
          <a:p>
            <a:r>
              <a:rPr lang="en-US" sz="1600" dirty="0" smtClean="0"/>
              <a:t>560 </a:t>
            </a:r>
            <a:r>
              <a:rPr lang="en-US" sz="1600" dirty="0"/>
              <a:t>025, </a:t>
            </a:r>
            <a:r>
              <a:rPr lang="en-US" sz="1600" dirty="0" smtClean="0"/>
              <a:t>India</a:t>
            </a:r>
            <a:endParaRPr lang="en-US" sz="1600" dirty="0"/>
          </a:p>
        </p:txBody>
      </p:sp>
    </p:spTree>
    <p:extLst>
      <p:ext uri="{BB962C8B-B14F-4D97-AF65-F5344CB8AC3E}">
        <p14:creationId xmlns:p14="http://schemas.microsoft.com/office/powerpoint/2010/main" val="6793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8500" dirty="0" smtClean="0"/>
              <a:t>1</a:t>
            </a:r>
            <a:endParaRPr lang="en-US" sz="8500" dirty="0"/>
          </a:p>
        </p:txBody>
      </p:sp>
      <p:sp>
        <p:nvSpPr>
          <p:cNvPr id="4" name="Text Placeholder 3"/>
          <p:cNvSpPr>
            <a:spLocks noGrp="1"/>
          </p:cNvSpPr>
          <p:nvPr>
            <p:ph type="body" sz="quarter" idx="13"/>
          </p:nvPr>
        </p:nvSpPr>
        <p:spPr>
          <a:xfrm>
            <a:off x="6054727" y="1835785"/>
            <a:ext cx="5651498" cy="758190"/>
          </a:xfrm>
        </p:spPr>
        <p:txBody>
          <a:bodyPr anchor="ctr"/>
          <a:lstStyle/>
          <a:p>
            <a:r>
              <a:rPr lang="en-US" dirty="0"/>
              <a:t>Brands’ response to sourcing  sustainable </a:t>
            </a:r>
            <a:r>
              <a:rPr lang="en-US" dirty="0" smtClean="0"/>
              <a:t>cotton</a:t>
            </a:r>
            <a:endParaRPr lang="en-US" dirty="0"/>
          </a:p>
        </p:txBody>
      </p:sp>
      <p:sp>
        <p:nvSpPr>
          <p:cNvPr id="6" name="Text Placeholder 5"/>
          <p:cNvSpPr>
            <a:spLocks noGrp="1"/>
          </p:cNvSpPr>
          <p:nvPr>
            <p:ph type="body" sz="quarter" idx="15"/>
          </p:nvPr>
        </p:nvSpPr>
        <p:spPr>
          <a:xfrm>
            <a:off x="6054727" y="2950210"/>
            <a:ext cx="5651498" cy="758190"/>
          </a:xfrm>
        </p:spPr>
        <p:txBody>
          <a:bodyPr anchor="ctr"/>
          <a:lstStyle/>
          <a:p>
            <a:r>
              <a:rPr lang="en-US" dirty="0"/>
              <a:t>Research objective and methodology</a:t>
            </a:r>
          </a:p>
        </p:txBody>
      </p:sp>
      <p:sp>
        <p:nvSpPr>
          <p:cNvPr id="8" name="Text Placeholder 7"/>
          <p:cNvSpPr>
            <a:spLocks noGrp="1"/>
          </p:cNvSpPr>
          <p:nvPr>
            <p:ph type="body" sz="quarter" idx="18"/>
          </p:nvPr>
        </p:nvSpPr>
        <p:spPr>
          <a:xfrm>
            <a:off x="6054727" y="4083685"/>
            <a:ext cx="5651498" cy="758190"/>
          </a:xfrm>
        </p:spPr>
        <p:txBody>
          <a:bodyPr anchor="ctr"/>
          <a:lstStyle/>
          <a:p>
            <a:r>
              <a:rPr lang="en-US" dirty="0"/>
              <a:t>Key findings on sustainability indicators</a:t>
            </a:r>
          </a:p>
        </p:txBody>
      </p:sp>
      <p:sp>
        <p:nvSpPr>
          <p:cNvPr id="10" name="Text Placeholder 9"/>
          <p:cNvSpPr>
            <a:spLocks noGrp="1"/>
          </p:cNvSpPr>
          <p:nvPr>
            <p:ph type="body" sz="quarter" idx="21"/>
          </p:nvPr>
        </p:nvSpPr>
        <p:spPr>
          <a:xfrm>
            <a:off x="6054727" y="5198110"/>
            <a:ext cx="5651498" cy="758190"/>
          </a:xfrm>
        </p:spPr>
        <p:txBody>
          <a:bodyPr anchor="ctr"/>
          <a:lstStyle/>
          <a:p>
            <a:r>
              <a:rPr lang="en-US" dirty="0"/>
              <a:t>Key findings on sustainability indicators</a:t>
            </a:r>
          </a:p>
        </p:txBody>
      </p:sp>
      <p:sp>
        <p:nvSpPr>
          <p:cNvPr id="12" name="Text Placeholder 11"/>
          <p:cNvSpPr>
            <a:spLocks noGrp="1"/>
          </p:cNvSpPr>
          <p:nvPr>
            <p:ph type="body" sz="quarter" idx="23"/>
          </p:nvPr>
        </p:nvSpPr>
        <p:spPr/>
        <p:txBody>
          <a:bodyPr/>
          <a:lstStyle/>
          <a:p>
            <a:r>
              <a:rPr lang="en-US" sz="8500" dirty="0" smtClean="0"/>
              <a:t>2</a:t>
            </a:r>
            <a:endParaRPr lang="en-US" sz="8500" dirty="0"/>
          </a:p>
        </p:txBody>
      </p:sp>
      <p:sp>
        <p:nvSpPr>
          <p:cNvPr id="13" name="Text Placeholder 12"/>
          <p:cNvSpPr>
            <a:spLocks noGrp="1"/>
          </p:cNvSpPr>
          <p:nvPr>
            <p:ph type="body" sz="quarter" idx="24"/>
          </p:nvPr>
        </p:nvSpPr>
        <p:spPr/>
        <p:txBody>
          <a:bodyPr/>
          <a:lstStyle/>
          <a:p>
            <a:r>
              <a:rPr lang="en-US" sz="8500" dirty="0" smtClean="0"/>
              <a:t>3</a:t>
            </a:r>
            <a:endParaRPr lang="en-US" sz="8500" dirty="0"/>
          </a:p>
        </p:txBody>
      </p:sp>
      <p:sp>
        <p:nvSpPr>
          <p:cNvPr id="14" name="Text Placeholder 13"/>
          <p:cNvSpPr>
            <a:spLocks noGrp="1"/>
          </p:cNvSpPr>
          <p:nvPr>
            <p:ph type="body" sz="quarter" idx="25"/>
          </p:nvPr>
        </p:nvSpPr>
        <p:spPr/>
        <p:txBody>
          <a:bodyPr/>
          <a:lstStyle/>
          <a:p>
            <a:r>
              <a:rPr lang="en-US" sz="8500" dirty="0" smtClean="0"/>
              <a:t>4</a:t>
            </a:r>
            <a:endParaRPr lang="en-US" sz="8500" dirty="0"/>
          </a:p>
        </p:txBody>
      </p:sp>
      <p:sp>
        <p:nvSpPr>
          <p:cNvPr id="15" name="Title 14"/>
          <p:cNvSpPr>
            <a:spLocks noGrp="1"/>
          </p:cNvSpPr>
          <p:nvPr>
            <p:ph type="title"/>
          </p:nvPr>
        </p:nvSpPr>
        <p:spPr/>
        <p:txBody>
          <a:bodyPr/>
          <a:lstStyle/>
          <a:p>
            <a:r>
              <a:rPr lang="en-US" dirty="0"/>
              <a:t>Table of content </a:t>
            </a:r>
          </a:p>
        </p:txBody>
      </p:sp>
      <p:pic>
        <p:nvPicPr>
          <p:cNvPr id="16" name="Picture Placeholder 30"/>
          <p:cNvPicPr>
            <a:picLocks/>
          </p:cNvPicPr>
          <p:nvPr/>
        </p:nvPicPr>
        <p:blipFill rotWithShape="1">
          <a:blip r:embed="rId2">
            <a:extLst>
              <a:ext uri="{28A0092B-C50C-407E-A947-70E740481C1C}">
                <a14:useLocalDpi xmlns:a14="http://schemas.microsoft.com/office/drawing/2010/main" val="0"/>
              </a:ext>
            </a:extLst>
          </a:blip>
          <a:srcRect t="4832" b="4832"/>
          <a:stretch/>
        </p:blipFill>
        <p:spPr>
          <a:xfrm>
            <a:off x="0" y="0"/>
            <a:ext cx="4306824" cy="6858000"/>
          </a:xfrm>
          <a:prstGeom prst="rect">
            <a:avLst/>
          </a:prstGeom>
          <a:solidFill>
            <a:schemeClr val="bg1">
              <a:lumMod val="75000"/>
            </a:schemeClr>
          </a:solidFill>
        </p:spPr>
      </p:pic>
    </p:spTree>
    <p:extLst>
      <p:ext uri="{BB962C8B-B14F-4D97-AF65-F5344CB8AC3E}">
        <p14:creationId xmlns:p14="http://schemas.microsoft.com/office/powerpoint/2010/main" val="173555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8"/>
          <p:cNvPicPr>
            <a:picLocks noChangeAspect="1"/>
          </p:cNvPicPr>
          <p:nvPr/>
        </p:nvPicPr>
        <p:blipFill rotWithShape="1">
          <a:blip r:embed="rId2">
            <a:extLst>
              <a:ext uri="{28A0092B-C50C-407E-A947-70E740481C1C}">
                <a14:useLocalDpi xmlns:a14="http://schemas.microsoft.com/office/drawing/2010/main" val="0"/>
              </a:ext>
            </a:extLst>
          </a:blip>
          <a:srcRect t="25104"/>
          <a:stretch/>
        </p:blipFill>
        <p:spPr>
          <a:xfrm>
            <a:off x="0" y="0"/>
            <a:ext cx="12192001" cy="3424239"/>
          </a:xfrm>
          <a:prstGeom prst="rect">
            <a:avLst/>
          </a:prstGeom>
          <a:solidFill>
            <a:schemeClr val="bg1">
              <a:lumMod val="75000"/>
            </a:schemeClr>
          </a:solidFill>
        </p:spPr>
      </p:pic>
      <p:sp>
        <p:nvSpPr>
          <p:cNvPr id="16" name="Title 15"/>
          <p:cNvSpPr>
            <a:spLocks noGrp="1"/>
          </p:cNvSpPr>
          <p:nvPr>
            <p:ph type="title"/>
          </p:nvPr>
        </p:nvSpPr>
        <p:spPr>
          <a:xfrm>
            <a:off x="643888" y="3692527"/>
            <a:ext cx="11078211" cy="1051560"/>
          </a:xfrm>
        </p:spPr>
        <p:txBody>
          <a:bodyPr/>
          <a:lstStyle/>
          <a:p>
            <a:r>
              <a:rPr lang="en-US" dirty="0"/>
              <a:t>01: Brands’ response to sourcing sustainable cotton</a:t>
            </a:r>
          </a:p>
        </p:txBody>
      </p:sp>
    </p:spTree>
    <p:extLst>
      <p:ext uri="{BB962C8B-B14F-4D97-AF65-F5344CB8AC3E}">
        <p14:creationId xmlns:p14="http://schemas.microsoft.com/office/powerpoint/2010/main" val="3362253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632" y="402336"/>
            <a:ext cx="11228832" cy="704088"/>
          </a:xfrm>
        </p:spPr>
        <p:txBody>
          <a:bodyPr/>
          <a:lstStyle/>
          <a:p>
            <a:r>
              <a:rPr lang="en-US"/>
              <a:t>Sustainability in the apparel industry has become a hot topic…</a:t>
            </a:r>
            <a:endParaRPr lang="en-US" dirty="0"/>
          </a:p>
        </p:txBody>
      </p:sp>
      <p:sp>
        <p:nvSpPr>
          <p:cNvPr id="7" name="Rectangle 6"/>
          <p:cNvSpPr/>
          <p:nvPr/>
        </p:nvSpPr>
        <p:spPr>
          <a:xfrm>
            <a:off x="469900" y="1816100"/>
            <a:ext cx="3411292" cy="4127500"/>
          </a:xfrm>
          <a:prstGeom prst="rect">
            <a:avLst/>
          </a:prstGeom>
          <a:solidFill>
            <a:schemeClr val="tx2"/>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a:spcBef>
                <a:spcPts val="300"/>
              </a:spcBef>
              <a:spcAft>
                <a:spcPts val="300"/>
              </a:spcAft>
              <a:buClr>
                <a:schemeClr val="accent1"/>
              </a:buClr>
              <a:buSzPct val="75000"/>
            </a:pPr>
            <a:r>
              <a:rPr lang="en-US" b="1" dirty="0">
                <a:solidFill>
                  <a:schemeClr val="accent4"/>
                </a:solidFill>
              </a:rPr>
              <a:t>2017/18 - The Ellen MacArthur Foundation Report </a:t>
            </a:r>
            <a:r>
              <a:rPr lang="en-US" b="1" dirty="0" smtClean="0">
                <a:solidFill>
                  <a:schemeClr val="accent4"/>
                </a:solidFill>
              </a:rPr>
              <a:t>‘</a:t>
            </a:r>
            <a:r>
              <a:rPr lang="en-US" b="1" dirty="0">
                <a:solidFill>
                  <a:schemeClr val="accent4"/>
                </a:solidFill>
              </a:rPr>
              <a:t>A New Textiles Economy</a:t>
            </a:r>
            <a:r>
              <a:rPr lang="en-US" b="1" dirty="0" smtClean="0">
                <a:solidFill>
                  <a:schemeClr val="accent4"/>
                </a:solidFill>
              </a:rPr>
              <a:t>’ highlighted that:</a:t>
            </a:r>
          </a:p>
          <a:p>
            <a:pPr marL="285750" indent="-285750">
              <a:spcBef>
                <a:spcPts val="300"/>
              </a:spcBef>
              <a:spcAft>
                <a:spcPts val="300"/>
              </a:spcAft>
              <a:buClr>
                <a:schemeClr val="bg1"/>
              </a:buClr>
              <a:buSzPct val="75000"/>
              <a:buFont typeface="Wingdings" panose="05000000000000000000" pitchFamily="2" charset="2"/>
              <a:buChar char="n"/>
            </a:pPr>
            <a:r>
              <a:rPr lang="en-US" dirty="0" smtClean="0">
                <a:solidFill>
                  <a:schemeClr val="bg1"/>
                </a:solidFill>
              </a:rPr>
              <a:t>Clothes </a:t>
            </a:r>
            <a:r>
              <a:rPr lang="en-US" dirty="0">
                <a:solidFill>
                  <a:schemeClr val="bg1"/>
                </a:solidFill>
              </a:rPr>
              <a:t>release </a:t>
            </a:r>
            <a:r>
              <a:rPr lang="en-US" dirty="0" smtClean="0">
                <a:solidFill>
                  <a:schemeClr val="bg1"/>
                </a:solidFill>
              </a:rPr>
              <a:t>0.5m </a:t>
            </a:r>
            <a:r>
              <a:rPr lang="en-US" dirty="0" err="1">
                <a:solidFill>
                  <a:schemeClr val="bg1"/>
                </a:solidFill>
              </a:rPr>
              <a:t>tonnes</a:t>
            </a:r>
            <a:r>
              <a:rPr lang="en-US" dirty="0">
                <a:solidFill>
                  <a:schemeClr val="bg1"/>
                </a:solidFill>
              </a:rPr>
              <a:t> of </a:t>
            </a:r>
            <a:r>
              <a:rPr lang="en-US" dirty="0" err="1" smtClean="0">
                <a:solidFill>
                  <a:schemeClr val="bg1"/>
                </a:solidFill>
              </a:rPr>
              <a:t>microfibres</a:t>
            </a:r>
            <a:r>
              <a:rPr lang="en-US" dirty="0" smtClean="0">
                <a:solidFill>
                  <a:schemeClr val="bg1"/>
                </a:solidFill>
              </a:rPr>
              <a:t> </a:t>
            </a:r>
            <a:r>
              <a:rPr lang="en-US" dirty="0">
                <a:solidFill>
                  <a:schemeClr val="bg1"/>
                </a:solidFill>
              </a:rPr>
              <a:t>into the ocean every year (~ over </a:t>
            </a:r>
            <a:r>
              <a:rPr lang="en-US" dirty="0" smtClean="0">
                <a:solidFill>
                  <a:schemeClr val="bg1"/>
                </a:solidFill>
              </a:rPr>
              <a:t>50bn </a:t>
            </a:r>
            <a:r>
              <a:rPr lang="en-US" dirty="0">
                <a:solidFill>
                  <a:schemeClr val="bg1"/>
                </a:solidFill>
              </a:rPr>
              <a:t>plastic bottles) </a:t>
            </a:r>
          </a:p>
          <a:p>
            <a:pPr marL="285750" indent="-285750">
              <a:spcBef>
                <a:spcPts val="300"/>
              </a:spcBef>
              <a:spcAft>
                <a:spcPts val="300"/>
              </a:spcAft>
              <a:buClr>
                <a:schemeClr val="bg1"/>
              </a:buClr>
              <a:buSzPct val="75000"/>
              <a:buFont typeface="Wingdings" panose="05000000000000000000" pitchFamily="2" charset="2"/>
              <a:buChar char="n"/>
            </a:pPr>
            <a:r>
              <a:rPr lang="en-US" dirty="0">
                <a:solidFill>
                  <a:schemeClr val="bg1"/>
                </a:solidFill>
              </a:rPr>
              <a:t>One garbage truck of textiles is landfilled or burned every second, implying an est. loss of USD </a:t>
            </a:r>
            <a:r>
              <a:rPr lang="en-US" dirty="0" smtClean="0">
                <a:solidFill>
                  <a:schemeClr val="bg1"/>
                </a:solidFill>
              </a:rPr>
              <a:t>500bn </a:t>
            </a:r>
            <a:r>
              <a:rPr lang="en-US" dirty="0">
                <a:solidFill>
                  <a:schemeClr val="bg1"/>
                </a:solidFill>
              </a:rPr>
              <a:t>p.a.</a:t>
            </a:r>
          </a:p>
        </p:txBody>
      </p:sp>
      <p:pic>
        <p:nvPicPr>
          <p:cNvPr id="8" name="Picture 7"/>
          <p:cNvPicPr>
            <a:picLocks noChangeAspect="1"/>
          </p:cNvPicPr>
          <p:nvPr/>
        </p:nvPicPr>
        <p:blipFill rotWithShape="1">
          <a:blip r:embed="rId2"/>
          <a:srcRect l="12629" t="24603" r="39199" b="5608"/>
          <a:stretch/>
        </p:blipFill>
        <p:spPr>
          <a:xfrm>
            <a:off x="8840887" y="1857444"/>
            <a:ext cx="2872577" cy="2036441"/>
          </a:xfrm>
          <a:prstGeom prst="rect">
            <a:avLst/>
          </a:prstGeom>
        </p:spPr>
      </p:pic>
      <p:grpSp>
        <p:nvGrpSpPr>
          <p:cNvPr id="9" name="Group 8"/>
          <p:cNvGrpSpPr/>
          <p:nvPr/>
        </p:nvGrpSpPr>
        <p:grpSpPr>
          <a:xfrm>
            <a:off x="4085715" y="1816100"/>
            <a:ext cx="4575685" cy="4140200"/>
            <a:chOff x="3325071" y="2338866"/>
            <a:chExt cx="3239745" cy="3425201"/>
          </a:xfrm>
        </p:grpSpPr>
        <p:pic>
          <p:nvPicPr>
            <p:cNvPr id="11" name="Picture 10"/>
            <p:cNvPicPr>
              <a:picLocks noChangeAspect="1"/>
            </p:cNvPicPr>
            <p:nvPr/>
          </p:nvPicPr>
          <p:blipFill rotWithShape="1">
            <a:blip r:embed="rId3"/>
            <a:srcRect t="10381" r="3255" b="13286"/>
            <a:stretch/>
          </p:blipFill>
          <p:spPr>
            <a:xfrm>
              <a:off x="3328266" y="2338866"/>
              <a:ext cx="3236550" cy="1768646"/>
            </a:xfrm>
            <a:prstGeom prst="rect">
              <a:avLst/>
            </a:prstGeom>
          </p:spPr>
        </p:pic>
        <p:pic>
          <p:nvPicPr>
            <p:cNvPr id="12" name="Picture 11"/>
            <p:cNvPicPr>
              <a:picLocks noChangeAspect="1"/>
            </p:cNvPicPr>
            <p:nvPr/>
          </p:nvPicPr>
          <p:blipFill rotWithShape="1">
            <a:blip r:embed="rId4"/>
            <a:srcRect l="21330" t="9701" r="17494" b="5284"/>
            <a:stretch/>
          </p:blipFill>
          <p:spPr>
            <a:xfrm>
              <a:off x="3325071" y="4118461"/>
              <a:ext cx="3236550" cy="1645606"/>
            </a:xfrm>
            <a:prstGeom prst="rect">
              <a:avLst/>
            </a:prstGeom>
          </p:spPr>
        </p:pic>
      </p:grpSp>
      <p:pic>
        <p:nvPicPr>
          <p:cNvPr id="10" name="Picture 9"/>
          <p:cNvPicPr>
            <a:picLocks noChangeAspect="1"/>
          </p:cNvPicPr>
          <p:nvPr/>
        </p:nvPicPr>
        <p:blipFill rotWithShape="1">
          <a:blip r:embed="rId5"/>
          <a:srcRect l="17111" t="25049" r="44689" b="5091"/>
          <a:stretch/>
        </p:blipFill>
        <p:spPr>
          <a:xfrm>
            <a:off x="8840887" y="3964104"/>
            <a:ext cx="2872577" cy="1952555"/>
          </a:xfrm>
          <a:prstGeom prst="rect">
            <a:avLst/>
          </a:prstGeom>
        </p:spPr>
      </p:pic>
    </p:spTree>
    <p:extLst>
      <p:ext uri="{BB962C8B-B14F-4D97-AF65-F5344CB8AC3E}">
        <p14:creationId xmlns:p14="http://schemas.microsoft.com/office/powerpoint/2010/main" val="51553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402336"/>
            <a:ext cx="11228832" cy="704088"/>
          </a:xfrm>
        </p:spPr>
        <p:txBody>
          <a:bodyPr/>
          <a:lstStyle/>
          <a:p>
            <a:r>
              <a:rPr lang="en-US" dirty="0"/>
              <a:t>…given the environmental challenges with key raw materials </a:t>
            </a:r>
          </a:p>
        </p:txBody>
      </p:sp>
      <p:sp>
        <p:nvSpPr>
          <p:cNvPr id="5" name="Rectangle 4"/>
          <p:cNvSpPr/>
          <p:nvPr/>
        </p:nvSpPr>
        <p:spPr>
          <a:xfrm>
            <a:off x="484632" y="1999771"/>
            <a:ext cx="5306568" cy="369332"/>
          </a:xfrm>
          <a:prstGeom prst="rect">
            <a:avLst/>
          </a:prstGeom>
          <a:solidFill>
            <a:schemeClr val="accent1"/>
          </a:solidFill>
        </p:spPr>
        <p:txBody>
          <a:bodyPr wrap="square">
            <a:spAutoFit/>
          </a:bodyPr>
          <a:lstStyle/>
          <a:p>
            <a:pPr lvl="0">
              <a:defRPr/>
            </a:pPr>
            <a:r>
              <a:rPr lang="en-US" b="1" dirty="0">
                <a:solidFill>
                  <a:schemeClr val="bg1"/>
                </a:solidFill>
                <a:latin typeface="Arial" panose="020B0604020202020204" pitchFamily="34" charset="0"/>
                <a:cs typeface="Arial" panose="020B0604020202020204" pitchFamily="34" charset="0"/>
              </a:rPr>
              <a:t>Global </a:t>
            </a:r>
            <a:r>
              <a:rPr lang="en-US" b="1" dirty="0" err="1">
                <a:solidFill>
                  <a:schemeClr val="bg1"/>
                </a:solidFill>
                <a:latin typeface="Arial" panose="020B0604020202020204" pitchFamily="34" charset="0"/>
                <a:cs typeface="Arial" panose="020B0604020202020204" pitchFamily="34" charset="0"/>
              </a:rPr>
              <a:t>fibre</a:t>
            </a:r>
            <a:r>
              <a:rPr lang="en-US" b="1" dirty="0">
                <a:solidFill>
                  <a:schemeClr val="bg1"/>
                </a:solidFill>
                <a:latin typeface="Arial" panose="020B0604020202020204" pitchFamily="34" charset="0"/>
                <a:cs typeface="Arial" panose="020B0604020202020204" pitchFamily="34" charset="0"/>
              </a:rPr>
              <a:t> production in 2018</a:t>
            </a:r>
          </a:p>
        </p:txBody>
      </p:sp>
      <p:grpSp>
        <p:nvGrpSpPr>
          <p:cNvPr id="6" name="Group 5"/>
          <p:cNvGrpSpPr/>
          <p:nvPr/>
        </p:nvGrpSpPr>
        <p:grpSpPr>
          <a:xfrm>
            <a:off x="517976" y="2358183"/>
            <a:ext cx="5273224" cy="3564692"/>
            <a:chOff x="245505" y="1996166"/>
            <a:chExt cx="5083795" cy="3564692"/>
          </a:xfrm>
        </p:grpSpPr>
        <p:sp>
          <p:nvSpPr>
            <p:cNvPr id="7" name="TextBox 6"/>
            <p:cNvSpPr txBox="1"/>
            <p:nvPr/>
          </p:nvSpPr>
          <p:spPr>
            <a:xfrm>
              <a:off x="4121729" y="3062966"/>
              <a:ext cx="1207571" cy="49244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Polyester </a:t>
              </a:r>
              <a:r>
                <a:rPr lang="en-US" sz="1400" dirty="0">
                  <a:solidFill>
                    <a:schemeClr val="accent1"/>
                  </a:solidFill>
                  <a:latin typeface="Arial" panose="020B0604020202020204" pitchFamily="34" charset="0"/>
                  <a:cs typeface="Arial" panose="020B0604020202020204" pitchFamily="34" charset="0"/>
                </a:rPr>
                <a:t>(~51.5%)</a:t>
              </a:r>
            </a:p>
          </p:txBody>
        </p:sp>
        <p:grpSp>
          <p:nvGrpSpPr>
            <p:cNvPr id="8" name="Group 7"/>
            <p:cNvGrpSpPr/>
            <p:nvPr/>
          </p:nvGrpSpPr>
          <p:grpSpPr>
            <a:xfrm>
              <a:off x="245505" y="1996166"/>
              <a:ext cx="4248735" cy="3564692"/>
              <a:chOff x="245505" y="1996166"/>
              <a:chExt cx="4248735" cy="3564692"/>
            </a:xfrm>
          </p:grpSpPr>
          <p:graphicFrame>
            <p:nvGraphicFramePr>
              <p:cNvPr id="9" name="Chart 8"/>
              <p:cNvGraphicFramePr/>
              <p:nvPr>
                <p:extLst>
                  <p:ext uri="{D42A27DB-BD31-4B8C-83A1-F6EECF244321}">
                    <p14:modId xmlns:p14="http://schemas.microsoft.com/office/powerpoint/2010/main" val="3896001149"/>
                  </p:ext>
                </p:extLst>
              </p:nvPr>
            </p:nvGraphicFramePr>
            <p:xfrm>
              <a:off x="830290" y="2518191"/>
              <a:ext cx="3663950" cy="2442633"/>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3588329" y="3291566"/>
                <a:ext cx="396240" cy="0"/>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29107" y="5068415"/>
                <a:ext cx="1505444" cy="492443"/>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Polyamide </a:t>
                </a:r>
                <a:br>
                  <a:rPr lang="en-US" sz="1200" dirty="0">
                    <a:latin typeface="Arial" panose="020B0604020202020204" pitchFamily="34" charset="0"/>
                    <a:cs typeface="Arial" panose="020B0604020202020204" pitchFamily="34" charset="0"/>
                  </a:rPr>
                </a:br>
                <a:r>
                  <a:rPr lang="en-US" sz="1400" dirty="0">
                    <a:solidFill>
                      <a:schemeClr val="accent2"/>
                    </a:solidFill>
                    <a:latin typeface="Arial" panose="020B0604020202020204" pitchFamily="34" charset="0"/>
                    <a:cs typeface="Arial" panose="020B0604020202020204" pitchFamily="34" charset="0"/>
                  </a:rPr>
                  <a:t>(~5%)</a:t>
                </a:r>
              </a:p>
            </p:txBody>
          </p:sp>
          <p:cxnSp>
            <p:nvCxnSpPr>
              <p:cNvPr id="12" name="Straight Connector 11"/>
              <p:cNvCxnSpPr/>
              <p:nvPr/>
            </p:nvCxnSpPr>
            <p:spPr>
              <a:xfrm flipH="1">
                <a:off x="2413000" y="4760913"/>
                <a:ext cx="0" cy="281666"/>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5505" y="4690949"/>
                <a:ext cx="1491164" cy="492443"/>
              </a:xfrm>
              <a:prstGeom prst="rect">
                <a:avLst/>
              </a:prstGeom>
              <a:noFill/>
            </p:spPr>
            <p:txBody>
              <a:bodyPr wrap="square" lIns="0" rtlCol="0">
                <a:spAutoFit/>
              </a:bodyPr>
              <a:lstStyle/>
              <a:p>
                <a:pPr algn="r"/>
                <a:r>
                  <a:rPr lang="en-US" sz="1200" dirty="0">
                    <a:latin typeface="Arial" panose="020B0604020202020204" pitchFamily="34" charset="0"/>
                    <a:cs typeface="Arial" panose="020B0604020202020204" pitchFamily="34" charset="0"/>
                  </a:rPr>
                  <a:t>Other synthetics </a:t>
                </a:r>
                <a:br>
                  <a:rPr lang="en-US" sz="1200" dirty="0">
                    <a:latin typeface="Arial" panose="020B0604020202020204" pitchFamily="34" charset="0"/>
                    <a:cs typeface="Arial" panose="020B0604020202020204" pitchFamily="34" charset="0"/>
                  </a:rPr>
                </a:br>
                <a:r>
                  <a:rPr lang="en-US" sz="1400" dirty="0">
                    <a:solidFill>
                      <a:schemeClr val="accent3"/>
                    </a:solidFill>
                    <a:latin typeface="Arial" panose="020B0604020202020204" pitchFamily="34" charset="0"/>
                    <a:cs typeface="Arial" panose="020B0604020202020204" pitchFamily="34" charset="0"/>
                  </a:rPr>
                  <a:t>(~5.7%)</a:t>
                </a:r>
              </a:p>
            </p:txBody>
          </p:sp>
          <p:cxnSp>
            <p:nvCxnSpPr>
              <p:cNvPr id="14" name="Elbow Connector 13"/>
              <p:cNvCxnSpPr>
                <a:stCxn id="13" idx="3"/>
              </p:cNvCxnSpPr>
              <p:nvPr/>
            </p:nvCxnSpPr>
            <p:spPr>
              <a:xfrm flipV="1">
                <a:off x="1736669" y="4562774"/>
                <a:ext cx="372109" cy="374397"/>
              </a:xfrm>
              <a:prstGeom prst="bentConnector2">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5505" y="4106768"/>
                <a:ext cx="1180649" cy="492443"/>
              </a:xfrm>
              <a:prstGeom prst="rect">
                <a:avLst/>
              </a:prstGeom>
              <a:noFill/>
            </p:spPr>
            <p:txBody>
              <a:bodyPr wrap="square" lIns="0" rtlCol="0">
                <a:spAutoFit/>
              </a:bodyPr>
              <a:lstStyle/>
              <a:p>
                <a:pPr algn="r"/>
                <a:r>
                  <a:rPr lang="en-US" sz="1200" dirty="0">
                    <a:latin typeface="Arial" panose="020B0604020202020204" pitchFamily="34" charset="0"/>
                    <a:cs typeface="Arial" panose="020B0604020202020204" pitchFamily="34" charset="0"/>
                  </a:rPr>
                  <a:t>MMCFs </a:t>
                </a:r>
                <a:br>
                  <a:rPr lang="en-US" sz="1200" dirty="0">
                    <a:latin typeface="Arial" panose="020B0604020202020204" pitchFamily="34" charset="0"/>
                    <a:cs typeface="Arial" panose="020B0604020202020204" pitchFamily="34" charset="0"/>
                  </a:rPr>
                </a:br>
                <a:r>
                  <a:rPr lang="en-US" sz="1400" dirty="0">
                    <a:solidFill>
                      <a:schemeClr val="accent4"/>
                    </a:solidFill>
                    <a:latin typeface="Arial" panose="020B0604020202020204" pitchFamily="34" charset="0"/>
                    <a:cs typeface="Arial" panose="020B0604020202020204" pitchFamily="34" charset="0"/>
                  </a:rPr>
                  <a:t>(~6.2%)</a:t>
                </a:r>
              </a:p>
            </p:txBody>
          </p:sp>
          <p:cxnSp>
            <p:nvCxnSpPr>
              <p:cNvPr id="16" name="Straight Connector 15"/>
              <p:cNvCxnSpPr/>
              <p:nvPr/>
            </p:nvCxnSpPr>
            <p:spPr>
              <a:xfrm flipH="1">
                <a:off x="1167765" y="3564636"/>
                <a:ext cx="441961" cy="0"/>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5505" y="3348777"/>
                <a:ext cx="918712" cy="492443"/>
              </a:xfrm>
              <a:prstGeom prst="rect">
                <a:avLst/>
              </a:prstGeom>
              <a:noFill/>
            </p:spPr>
            <p:txBody>
              <a:bodyPr wrap="square" lIns="0" rtlCol="0">
                <a:spAutoFit/>
              </a:bodyPr>
              <a:lstStyle/>
              <a:p>
                <a:pPr algn="r"/>
                <a:r>
                  <a:rPr lang="en-US" sz="1200" dirty="0">
                    <a:latin typeface="Arial" panose="020B0604020202020204" pitchFamily="34" charset="0"/>
                    <a:cs typeface="Arial" panose="020B0604020202020204" pitchFamily="34" charset="0"/>
                  </a:rPr>
                  <a:t>Cotton </a:t>
                </a:r>
                <a:br>
                  <a:rPr lang="en-US" sz="1200" dirty="0">
                    <a:latin typeface="Arial" panose="020B0604020202020204" pitchFamily="34" charset="0"/>
                    <a:cs typeface="Arial" panose="020B0604020202020204" pitchFamily="34" charset="0"/>
                  </a:rPr>
                </a:br>
                <a:r>
                  <a:rPr lang="en-US" sz="1400" dirty="0">
                    <a:solidFill>
                      <a:schemeClr val="accent5"/>
                    </a:solidFill>
                    <a:latin typeface="Arial" panose="020B0604020202020204" pitchFamily="34" charset="0"/>
                    <a:cs typeface="Arial" panose="020B0604020202020204" pitchFamily="34" charset="0"/>
                  </a:rPr>
                  <a:t>(~24.4%)</a:t>
                </a:r>
              </a:p>
            </p:txBody>
          </p:sp>
          <p:sp>
            <p:nvSpPr>
              <p:cNvPr id="18" name="TextBox 17"/>
              <p:cNvSpPr txBox="1"/>
              <p:nvPr/>
            </p:nvSpPr>
            <p:spPr>
              <a:xfrm>
                <a:off x="245505" y="2190020"/>
                <a:ext cx="1914074" cy="492443"/>
              </a:xfrm>
              <a:prstGeom prst="rect">
                <a:avLst/>
              </a:prstGeom>
              <a:noFill/>
            </p:spPr>
            <p:txBody>
              <a:bodyPr wrap="square" lIns="0" rtlCol="0">
                <a:spAutoFit/>
              </a:bodyPr>
              <a:lstStyle/>
              <a:p>
                <a:pPr algn="r"/>
                <a:r>
                  <a:rPr lang="en-US" sz="1200" dirty="0">
                    <a:latin typeface="Arial" panose="020B0604020202020204" pitchFamily="34" charset="0"/>
                    <a:cs typeface="Arial" panose="020B0604020202020204" pitchFamily="34" charset="0"/>
                  </a:rPr>
                  <a:t>Other plant based </a:t>
                </a:r>
                <a:br>
                  <a:rPr lang="en-US" sz="1200" dirty="0">
                    <a:latin typeface="Arial" panose="020B0604020202020204" pitchFamily="34" charset="0"/>
                    <a:cs typeface="Arial" panose="020B0604020202020204" pitchFamily="34" charset="0"/>
                  </a:rPr>
                </a:br>
                <a:r>
                  <a:rPr lang="en-US" sz="1400" dirty="0">
                    <a:solidFill>
                      <a:schemeClr val="accent6"/>
                    </a:solidFill>
                    <a:latin typeface="Arial" panose="020B0604020202020204" pitchFamily="34" charset="0"/>
                    <a:cs typeface="Arial" panose="020B0604020202020204" pitchFamily="34" charset="0"/>
                  </a:rPr>
                  <a:t>(~5.7%)</a:t>
                </a:r>
              </a:p>
            </p:txBody>
          </p:sp>
          <p:cxnSp>
            <p:nvCxnSpPr>
              <p:cNvPr id="19" name="Straight Connector 18"/>
              <p:cNvCxnSpPr/>
              <p:nvPr/>
            </p:nvCxnSpPr>
            <p:spPr>
              <a:xfrm flipH="1">
                <a:off x="1454730" y="4358366"/>
                <a:ext cx="328612" cy="0"/>
              </a:xfrm>
              <a:prstGeom prst="line">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8" idx="3"/>
              </p:cNvCxnSpPr>
              <p:nvPr/>
            </p:nvCxnSpPr>
            <p:spPr>
              <a:xfrm>
                <a:off x="2159579" y="2436242"/>
                <a:ext cx="222250" cy="330555"/>
              </a:xfrm>
              <a:prstGeom prst="bentConnector2">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41195" y="3466826"/>
                <a:ext cx="1332744" cy="584775"/>
              </a:xfrm>
              <a:prstGeom prst="rect">
                <a:avLst/>
              </a:prstGeom>
              <a:noFill/>
            </p:spPr>
            <p:txBody>
              <a:bodyPr wrap="square" rtlCol="0">
                <a:spAutoFit/>
              </a:bodyPr>
              <a:lstStyle/>
              <a:p>
                <a:pPr algn="ctr"/>
                <a:r>
                  <a:rPr lang="en-US" sz="2000" b="1" dirty="0"/>
                  <a:t>~ 107 </a:t>
                </a:r>
                <a:br>
                  <a:rPr lang="en-US" sz="2000" b="1" dirty="0"/>
                </a:br>
                <a:r>
                  <a:rPr lang="en-US" sz="1200" dirty="0"/>
                  <a:t>million </a:t>
                </a:r>
                <a:r>
                  <a:rPr lang="en-US" sz="1200" dirty="0" err="1"/>
                  <a:t>mt</a:t>
                </a:r>
                <a:endParaRPr lang="en-US" sz="1200" dirty="0"/>
              </a:p>
            </p:txBody>
          </p:sp>
          <p:sp>
            <p:nvSpPr>
              <p:cNvPr id="22" name="TextBox 21"/>
              <p:cNvSpPr txBox="1"/>
              <p:nvPr/>
            </p:nvSpPr>
            <p:spPr>
              <a:xfrm>
                <a:off x="3131129" y="1996166"/>
                <a:ext cx="1266845" cy="738664"/>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Wool </a:t>
                </a:r>
                <a:r>
                  <a:rPr lang="en-US" sz="1400" dirty="0">
                    <a:solidFill>
                      <a:srgbClr val="7B1FA2"/>
                    </a:solidFill>
                    <a:latin typeface="Arial" panose="020B0604020202020204" pitchFamily="34" charset="0"/>
                    <a:cs typeface="Arial" panose="020B0604020202020204" pitchFamily="34" charset="0"/>
                  </a:rPr>
                  <a:t>(~1.0%)</a:t>
                </a:r>
              </a:p>
              <a:p>
                <a:r>
                  <a:rPr lang="en-US" sz="1200" dirty="0">
                    <a:latin typeface="Arial" panose="020B0604020202020204" pitchFamily="34" charset="0"/>
                    <a:cs typeface="Arial" panose="020B0604020202020204" pitchFamily="34" charset="0"/>
                  </a:rPr>
                  <a:t>Down </a:t>
                </a:r>
                <a:r>
                  <a:rPr lang="en-US" sz="1400" dirty="0">
                    <a:solidFill>
                      <a:srgbClr val="7B1FA2"/>
                    </a:solidFill>
                    <a:latin typeface="Arial" panose="020B0604020202020204" pitchFamily="34" charset="0"/>
                    <a:cs typeface="Arial" panose="020B0604020202020204" pitchFamily="34" charset="0"/>
                  </a:rPr>
                  <a:t>(~0.3%)</a:t>
                </a:r>
              </a:p>
              <a:p>
                <a:r>
                  <a:rPr lang="en-US" sz="1200" dirty="0">
                    <a:latin typeface="Arial" panose="020B0604020202020204" pitchFamily="34" charset="0"/>
                    <a:cs typeface="Arial" panose="020B0604020202020204" pitchFamily="34" charset="0"/>
                  </a:rPr>
                  <a:t>Silk </a:t>
                </a:r>
                <a:r>
                  <a:rPr lang="en-US" sz="1400" dirty="0">
                    <a:solidFill>
                      <a:srgbClr val="7B1FA2"/>
                    </a:solidFill>
                    <a:latin typeface="Arial" panose="020B0604020202020204" pitchFamily="34" charset="0"/>
                    <a:cs typeface="Arial" panose="020B0604020202020204" pitchFamily="34" charset="0"/>
                  </a:rPr>
                  <a:t>(~0.1%)</a:t>
                </a:r>
              </a:p>
            </p:txBody>
          </p:sp>
          <p:cxnSp>
            <p:nvCxnSpPr>
              <p:cNvPr id="23" name="Elbow Connector 22"/>
              <p:cNvCxnSpPr/>
              <p:nvPr/>
            </p:nvCxnSpPr>
            <p:spPr>
              <a:xfrm rot="16200000">
                <a:off x="2669961" y="2403799"/>
                <a:ext cx="222250" cy="330555"/>
              </a:xfrm>
              <a:prstGeom prst="bentConnector2">
                <a:avLst/>
              </a:prstGeom>
              <a:ln>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sp>
        <p:nvSpPr>
          <p:cNvPr id="24" name="TextBox 10"/>
          <p:cNvSpPr txBox="1">
            <a:spLocks/>
          </p:cNvSpPr>
          <p:nvPr/>
        </p:nvSpPr>
        <p:spPr bwMode="gray">
          <a:xfrm>
            <a:off x="484632" y="6102202"/>
            <a:ext cx="5306568" cy="246221"/>
          </a:xfrm>
          <a:prstGeom prst="rect">
            <a:avLst/>
          </a:prstGeom>
          <a:noFill/>
        </p:spPr>
        <p:txBody>
          <a:bodyPr wrap="square" lIns="0" tIns="45720" rIns="45720" bIns="45720" rtlCol="0" anchor="b">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sz="1000" dirty="0">
                <a:latin typeface="Arial" pitchFamily="34" charset="0"/>
                <a:cs typeface="Arial" pitchFamily="34" charset="0"/>
              </a:rPr>
              <a:t>Source: </a:t>
            </a:r>
            <a:r>
              <a:rPr lang="en-GB" sz="1000" dirty="0" smtClean="0">
                <a:latin typeface="Arial" pitchFamily="34" charset="0"/>
                <a:cs typeface="Arial" pitchFamily="34" charset="0"/>
              </a:rPr>
              <a:t>Preferred Fibre &amp; Materials Market Report 2019, Textile Exchange</a:t>
            </a:r>
            <a:endParaRPr lang="en-GB" sz="1000" dirty="0">
              <a:latin typeface="Arial" pitchFamily="34" charset="0"/>
              <a:cs typeface="Arial" pitchFamily="34" charset="0"/>
            </a:endParaRPr>
          </a:p>
        </p:txBody>
      </p:sp>
      <p:grpSp>
        <p:nvGrpSpPr>
          <p:cNvPr id="28" name="Group 27"/>
          <p:cNvGrpSpPr/>
          <p:nvPr/>
        </p:nvGrpSpPr>
        <p:grpSpPr>
          <a:xfrm>
            <a:off x="6387184" y="1999770"/>
            <a:ext cx="5334916" cy="3966109"/>
            <a:chOff x="5894939" y="1674133"/>
            <a:chExt cx="5827161" cy="4100360"/>
          </a:xfrm>
        </p:grpSpPr>
        <p:sp>
          <p:nvSpPr>
            <p:cNvPr id="25" name="Content Placeholder 2"/>
            <p:cNvSpPr txBox="1">
              <a:spLocks/>
            </p:cNvSpPr>
            <p:nvPr/>
          </p:nvSpPr>
          <p:spPr>
            <a:xfrm>
              <a:off x="5894939" y="2963909"/>
              <a:ext cx="5827161" cy="1709544"/>
            </a:xfrm>
            <a:prstGeom prst="rect">
              <a:avLst/>
            </a:prstGeom>
            <a:solidFill>
              <a:srgbClr val="494949"/>
            </a:solidFill>
          </p:spPr>
          <p:txBody>
            <a:bodyPr vert="horz" lIns="91440" tIns="45720" rIns="91440" bIns="45720" rtlCol="0" anchor="ctr">
              <a:noAutofit/>
            </a:bodyPr>
            <a:lstStyle>
              <a:lvl1pPr marL="0" indent="0" algn="l" defTabSz="914400" rtl="0" eaLnBrk="1" latinLnBrk="0" hangingPunct="1">
                <a:lnSpc>
                  <a:spcPct val="100000"/>
                </a:lnSpc>
                <a:spcBef>
                  <a:spcPts val="600"/>
                </a:spcBef>
                <a:spcAft>
                  <a:spcPts val="600"/>
                </a:spcAft>
                <a:buFontTx/>
                <a:buNone/>
                <a:defRPr sz="2000" kern="1200" baseline="0">
                  <a:solidFill>
                    <a:schemeClr val="tx1"/>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1"/>
                </a:buClr>
                <a:buSzPct val="75000"/>
                <a:buFont typeface="Wingdings" panose="05000000000000000000" pitchFamily="2" charset="2"/>
                <a:buChar char="n"/>
                <a:defRPr sz="2000" kern="1200" baseline="0">
                  <a:solidFill>
                    <a:schemeClr val="tx1"/>
                  </a:solidFill>
                  <a:latin typeface="+mn-lt"/>
                  <a:ea typeface="+mn-ea"/>
                  <a:cs typeface="+mn-cs"/>
                </a:defRPr>
              </a:lvl2pPr>
              <a:lvl3pPr marL="4572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600"/>
                </a:spcBef>
                <a:spcAft>
                  <a:spcPts val="600"/>
                </a:spcAft>
                <a:buClr>
                  <a:schemeClr val="accent1"/>
                </a:buClr>
                <a:buSzPct val="75000"/>
                <a:buFont typeface="Wingdings 3" panose="05040102010807070707" pitchFamily="18" charset="2"/>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600"/>
                </a:spcBef>
                <a:spcAft>
                  <a:spcPts val="60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en-US" sz="2400" dirty="0">
                  <a:solidFill>
                    <a:schemeClr val="accent4"/>
                  </a:solidFill>
                </a:rPr>
                <a:t>Polyester is a synthetic petroleum-based </a:t>
              </a:r>
              <a:r>
                <a:rPr lang="en-US" sz="2400" dirty="0" err="1" smtClean="0">
                  <a:solidFill>
                    <a:schemeClr val="accent4"/>
                  </a:solidFill>
                </a:rPr>
                <a:t>fibre</a:t>
              </a:r>
              <a:r>
                <a:rPr lang="en-US" sz="2400" dirty="0" smtClean="0">
                  <a:solidFill>
                    <a:schemeClr val="accent4"/>
                  </a:solidFill>
                </a:rPr>
                <a:t> and is </a:t>
              </a:r>
              <a:r>
                <a:rPr lang="en-US" sz="2400" dirty="0">
                  <a:solidFill>
                    <a:schemeClr val="accent4"/>
                  </a:solidFill>
                </a:rPr>
                <a:t>not biodegradable. It will remain in the ecosystem even as it eventually disintegrates </a:t>
              </a:r>
            </a:p>
          </p:txBody>
        </p:sp>
        <p:sp>
          <p:nvSpPr>
            <p:cNvPr id="26" name="Content Placeholder 2"/>
            <p:cNvSpPr txBox="1">
              <a:spLocks/>
            </p:cNvSpPr>
            <p:nvPr/>
          </p:nvSpPr>
          <p:spPr>
            <a:xfrm>
              <a:off x="5894939" y="4733526"/>
              <a:ext cx="5827161" cy="1040967"/>
            </a:xfrm>
            <a:prstGeom prst="rect">
              <a:avLst/>
            </a:prstGeom>
            <a:solidFill>
              <a:srgbClr val="494949"/>
            </a:solidFill>
          </p:spPr>
          <p:txBody>
            <a:bodyPr vert="horz" lIns="91440" tIns="45720" rIns="91440" bIns="45720" rtlCol="0" anchor="ctr">
              <a:noAutofit/>
            </a:bodyPr>
            <a:lstStyle>
              <a:lvl1pPr marL="0" indent="0" algn="l" defTabSz="914400" rtl="0" eaLnBrk="1" latinLnBrk="0" hangingPunct="1">
                <a:lnSpc>
                  <a:spcPct val="100000"/>
                </a:lnSpc>
                <a:spcBef>
                  <a:spcPts val="600"/>
                </a:spcBef>
                <a:spcAft>
                  <a:spcPts val="600"/>
                </a:spcAft>
                <a:buFontTx/>
                <a:buNone/>
                <a:defRPr sz="2000" kern="1200" baseline="0">
                  <a:solidFill>
                    <a:schemeClr val="tx1"/>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1"/>
                </a:buClr>
                <a:buSzPct val="75000"/>
                <a:buFont typeface="Wingdings" panose="05000000000000000000" pitchFamily="2" charset="2"/>
                <a:buChar char="n"/>
                <a:defRPr sz="2000" kern="1200" baseline="0">
                  <a:solidFill>
                    <a:schemeClr val="tx1"/>
                  </a:solidFill>
                  <a:latin typeface="+mn-lt"/>
                  <a:ea typeface="+mn-ea"/>
                  <a:cs typeface="+mn-cs"/>
                </a:defRPr>
              </a:lvl2pPr>
              <a:lvl3pPr marL="4572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600"/>
                </a:spcBef>
                <a:spcAft>
                  <a:spcPts val="600"/>
                </a:spcAft>
                <a:buClr>
                  <a:schemeClr val="accent1"/>
                </a:buClr>
                <a:buSzPct val="75000"/>
                <a:buFont typeface="Wingdings 3" panose="05040102010807070707" pitchFamily="18" charset="2"/>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600"/>
                </a:spcBef>
                <a:spcAft>
                  <a:spcPts val="60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en-US" sz="2400" dirty="0" smtClean="0">
                  <a:solidFill>
                    <a:schemeClr val="accent4"/>
                  </a:solidFill>
                </a:rPr>
                <a:t>Cotton is considered to be the world’s dirtiest crop </a:t>
              </a:r>
              <a:endParaRPr lang="en-US" sz="1800" dirty="0">
                <a:solidFill>
                  <a:schemeClr val="accent4"/>
                </a:solidFill>
              </a:endParaRPr>
            </a:p>
          </p:txBody>
        </p:sp>
        <p:sp>
          <p:nvSpPr>
            <p:cNvPr id="27" name="Content Placeholder 2"/>
            <p:cNvSpPr txBox="1">
              <a:spLocks/>
            </p:cNvSpPr>
            <p:nvPr/>
          </p:nvSpPr>
          <p:spPr>
            <a:xfrm>
              <a:off x="5894939" y="1674133"/>
              <a:ext cx="5827161" cy="1229703"/>
            </a:xfrm>
            <a:prstGeom prst="rect">
              <a:avLst/>
            </a:prstGeom>
            <a:solidFill>
              <a:srgbClr val="494949"/>
            </a:solidFill>
          </p:spPr>
          <p:txBody>
            <a:bodyPr vert="horz" lIns="91440" tIns="45720" rIns="91440" bIns="45720" rtlCol="0" anchor="ctr">
              <a:noAutofit/>
            </a:bodyPr>
            <a:lstStyle>
              <a:lvl1pPr marL="0" indent="0" algn="l" defTabSz="914400" rtl="0" eaLnBrk="1" latinLnBrk="0" hangingPunct="1">
                <a:lnSpc>
                  <a:spcPct val="100000"/>
                </a:lnSpc>
                <a:spcBef>
                  <a:spcPts val="600"/>
                </a:spcBef>
                <a:spcAft>
                  <a:spcPts val="600"/>
                </a:spcAft>
                <a:buFontTx/>
                <a:buNone/>
                <a:defRPr sz="2000" kern="1200" baseline="0">
                  <a:solidFill>
                    <a:schemeClr val="tx1"/>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1"/>
                </a:buClr>
                <a:buSzPct val="75000"/>
                <a:buFont typeface="Wingdings" panose="05000000000000000000" pitchFamily="2" charset="2"/>
                <a:buChar char="n"/>
                <a:defRPr sz="2000" kern="1200" baseline="0">
                  <a:solidFill>
                    <a:schemeClr val="tx1"/>
                  </a:solidFill>
                  <a:latin typeface="+mn-lt"/>
                  <a:ea typeface="+mn-ea"/>
                  <a:cs typeface="+mn-cs"/>
                </a:defRPr>
              </a:lvl2pPr>
              <a:lvl3pPr marL="4572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600"/>
                </a:spcBef>
                <a:spcAft>
                  <a:spcPts val="600"/>
                </a:spcAft>
                <a:buClr>
                  <a:schemeClr val="accent1"/>
                </a:buClr>
                <a:buSzPct val="75000"/>
                <a:buFont typeface="Wingdings 3" panose="05040102010807070707" pitchFamily="18" charset="2"/>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600"/>
                </a:spcBef>
                <a:spcAft>
                  <a:spcPts val="60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en-US" sz="2400" dirty="0" smtClean="0">
                  <a:solidFill>
                    <a:schemeClr val="bg1"/>
                  </a:solidFill>
                </a:rPr>
                <a:t>Two key raw materials – polyester and cotton – together account for over 75% of total global </a:t>
              </a:r>
              <a:r>
                <a:rPr lang="en-US" sz="2400" dirty="0" err="1" smtClean="0">
                  <a:solidFill>
                    <a:schemeClr val="bg1"/>
                  </a:solidFill>
                </a:rPr>
                <a:t>fibre</a:t>
              </a:r>
              <a:r>
                <a:rPr lang="en-US" sz="2400" dirty="0" smtClean="0">
                  <a:solidFill>
                    <a:schemeClr val="bg1"/>
                  </a:solidFill>
                </a:rPr>
                <a:t> production</a:t>
              </a:r>
              <a:endParaRPr lang="en-US" sz="1800" dirty="0">
                <a:solidFill>
                  <a:schemeClr val="bg1"/>
                </a:solidFill>
              </a:endParaRPr>
            </a:p>
          </p:txBody>
        </p:sp>
      </p:grpSp>
    </p:spTree>
    <p:extLst>
      <p:ext uri="{BB962C8B-B14F-4D97-AF65-F5344CB8AC3E}">
        <p14:creationId xmlns:p14="http://schemas.microsoft.com/office/powerpoint/2010/main" val="15029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Cotton, a key raw material for apparels, is regarded as one of the dirtiest crops due to its resource intensiveness and pollution concerns</a:t>
            </a:r>
            <a:br>
              <a:rPr lang="en-US" dirty="0"/>
            </a:br>
            <a:endParaRPr lang="en-US" dirty="0"/>
          </a:p>
        </p:txBody>
      </p:sp>
      <p:sp>
        <p:nvSpPr>
          <p:cNvPr id="4" name="TextBox 10"/>
          <p:cNvSpPr txBox="1">
            <a:spLocks/>
          </p:cNvSpPr>
          <p:nvPr/>
        </p:nvSpPr>
        <p:spPr bwMode="gray">
          <a:xfrm>
            <a:off x="484632" y="6102202"/>
            <a:ext cx="11228832" cy="246221"/>
          </a:xfrm>
          <a:prstGeom prst="rect">
            <a:avLst/>
          </a:prstGeom>
          <a:noFill/>
        </p:spPr>
        <p:txBody>
          <a:bodyPr wrap="square" lIns="0" tIns="45720" rIns="45720" bIns="45720" rtlCol="0" anchor="b">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sz="1000" dirty="0">
                <a:latin typeface="Arial" pitchFamily="34" charset="0"/>
                <a:cs typeface="Arial" pitchFamily="34" charset="0"/>
              </a:rPr>
              <a:t>Source: Cotton-Pesticide Action Network, Rodale Institute, www.theworldcounts.com, www.bettermeetsreality.com, Fair Trade, Science Direct, Textile Exchange</a:t>
            </a:r>
          </a:p>
        </p:txBody>
      </p:sp>
      <p:grpSp>
        <p:nvGrpSpPr>
          <p:cNvPr id="5" name="Group 4"/>
          <p:cNvGrpSpPr/>
          <p:nvPr/>
        </p:nvGrpSpPr>
        <p:grpSpPr>
          <a:xfrm>
            <a:off x="484632" y="1989138"/>
            <a:ext cx="11237468" cy="3967162"/>
            <a:chOff x="484633" y="1596452"/>
            <a:chExt cx="11237468" cy="4582406"/>
          </a:xfrm>
        </p:grpSpPr>
        <p:sp>
          <p:nvSpPr>
            <p:cNvPr id="6" name="Content Placeholder 2"/>
            <p:cNvSpPr txBox="1">
              <a:spLocks/>
            </p:cNvSpPr>
            <p:nvPr/>
          </p:nvSpPr>
          <p:spPr>
            <a:xfrm>
              <a:off x="484633" y="1596452"/>
              <a:ext cx="11237468" cy="4066599"/>
            </a:xfrm>
            <a:prstGeom prst="rect">
              <a:avLst/>
            </a:prstGeom>
            <a:solidFill>
              <a:schemeClr val="tx1">
                <a:lumMod val="10000"/>
                <a:lumOff val="90000"/>
              </a:schemeClr>
            </a:solidFill>
          </p:spPr>
          <p:txBody>
            <a:bodyPr vert="horz" lIns="91440" tIns="45720" rIns="91440" bIns="45720" rtlCol="0" anchor="ctr">
              <a:noAutofit/>
            </a:bodyPr>
            <a:lstStyle>
              <a:lvl1pPr marL="0" indent="0" algn="l" defTabSz="914400" rtl="0" eaLnBrk="1" latinLnBrk="0" hangingPunct="1">
                <a:lnSpc>
                  <a:spcPct val="100000"/>
                </a:lnSpc>
                <a:spcBef>
                  <a:spcPts val="600"/>
                </a:spcBef>
                <a:spcAft>
                  <a:spcPts val="600"/>
                </a:spcAft>
                <a:buFontTx/>
                <a:buNone/>
                <a:defRPr sz="2000" kern="1200" baseline="0">
                  <a:solidFill>
                    <a:schemeClr val="tx1"/>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1"/>
                </a:buClr>
                <a:buSzPct val="75000"/>
                <a:buFont typeface="Wingdings" panose="05000000000000000000" pitchFamily="2" charset="2"/>
                <a:buChar char="n"/>
                <a:defRPr sz="2000" kern="1200" baseline="0">
                  <a:solidFill>
                    <a:schemeClr val="tx1"/>
                  </a:solidFill>
                  <a:latin typeface="+mn-lt"/>
                  <a:ea typeface="+mn-ea"/>
                  <a:cs typeface="+mn-cs"/>
                </a:defRPr>
              </a:lvl2pPr>
              <a:lvl3pPr marL="4572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600"/>
                </a:spcBef>
                <a:spcAft>
                  <a:spcPts val="600"/>
                </a:spcAft>
                <a:buClr>
                  <a:schemeClr val="accent1"/>
                </a:buClr>
                <a:buSzPct val="75000"/>
                <a:buFont typeface="Wingdings 3" panose="05040102010807070707" pitchFamily="18" charset="2"/>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600"/>
                </a:spcBef>
                <a:spcAft>
                  <a:spcPts val="60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endParaRPr lang="en-US" sz="1200" dirty="0">
                <a:solidFill>
                  <a:schemeClr val="accent4"/>
                </a:solidFill>
              </a:endParaRPr>
            </a:p>
          </p:txBody>
        </p:sp>
        <p:sp>
          <p:nvSpPr>
            <p:cNvPr id="7" name="Rectangle 6"/>
            <p:cNvSpPr/>
            <p:nvPr/>
          </p:nvSpPr>
          <p:spPr>
            <a:xfrm>
              <a:off x="691674" y="1783566"/>
              <a:ext cx="2130806" cy="1569660"/>
            </a:xfrm>
            <a:prstGeom prst="rect">
              <a:avLst/>
            </a:prstGeom>
          </p:spPr>
          <p:txBody>
            <a:bodyPr wrap="square">
              <a:spAutoFit/>
            </a:bodyPr>
            <a:lstStyle/>
            <a:p>
              <a:pPr algn="ctr"/>
              <a:r>
                <a:rPr lang="en-US" sz="1600" b="1" dirty="0" smtClean="0">
                  <a:solidFill>
                    <a:schemeClr val="accent1"/>
                  </a:solidFill>
                </a:rPr>
                <a:t>As it uses </a:t>
              </a:r>
              <a:r>
                <a:rPr lang="en-US" sz="1600" b="1" dirty="0">
                  <a:solidFill>
                    <a:schemeClr val="accent1"/>
                  </a:solidFill>
                </a:rPr>
                <a:t>16-17.5% of the world’s insecticides and </a:t>
              </a:r>
              <a:r>
                <a:rPr lang="en-US" sz="1600" b="1" dirty="0" smtClean="0">
                  <a:solidFill>
                    <a:schemeClr val="accent1"/>
                  </a:solidFill>
                </a:rPr>
                <a:t>7-10% of all pesticides used globally</a:t>
              </a:r>
              <a:endParaRPr lang="en-US" sz="1600" b="1" dirty="0">
                <a:solidFill>
                  <a:schemeClr val="accent1"/>
                </a:solidFill>
              </a:endParaRPr>
            </a:p>
          </p:txBody>
        </p:sp>
        <p:sp>
          <p:nvSpPr>
            <p:cNvPr id="8" name="Rectangle 7"/>
            <p:cNvSpPr/>
            <p:nvPr/>
          </p:nvSpPr>
          <p:spPr>
            <a:xfrm>
              <a:off x="2859503" y="2144233"/>
              <a:ext cx="2130806" cy="1323439"/>
            </a:xfrm>
            <a:prstGeom prst="rect">
              <a:avLst/>
            </a:prstGeom>
          </p:spPr>
          <p:txBody>
            <a:bodyPr wrap="square">
              <a:spAutoFit/>
            </a:bodyPr>
            <a:lstStyle/>
            <a:p>
              <a:pPr algn="ctr"/>
              <a:r>
                <a:rPr lang="en-US" sz="1600" b="1" dirty="0">
                  <a:solidFill>
                    <a:schemeClr val="accent2"/>
                  </a:solidFill>
                </a:rPr>
                <a:t>Production of conventional cotton leads to release of </a:t>
              </a:r>
              <a:r>
                <a:rPr lang="en-US" sz="1600" b="1" dirty="0" smtClean="0">
                  <a:solidFill>
                    <a:schemeClr val="accent2"/>
                  </a:solidFill>
                </a:rPr>
                <a:t>c200m </a:t>
              </a:r>
              <a:r>
                <a:rPr lang="en-US" sz="1600" b="1" dirty="0" err="1">
                  <a:solidFill>
                    <a:schemeClr val="accent2"/>
                  </a:solidFill>
                </a:rPr>
                <a:t>tonnes</a:t>
              </a:r>
              <a:r>
                <a:rPr lang="en-US" sz="1600" b="1" dirty="0">
                  <a:solidFill>
                    <a:schemeClr val="accent2"/>
                  </a:solidFill>
                </a:rPr>
                <a:t> of GHGs per annum </a:t>
              </a:r>
            </a:p>
          </p:txBody>
        </p:sp>
        <p:sp>
          <p:nvSpPr>
            <p:cNvPr id="9" name="Rectangle 8"/>
            <p:cNvSpPr/>
            <p:nvPr/>
          </p:nvSpPr>
          <p:spPr>
            <a:xfrm>
              <a:off x="5027333" y="1783567"/>
              <a:ext cx="2130806" cy="1323439"/>
            </a:xfrm>
            <a:prstGeom prst="rect">
              <a:avLst/>
            </a:prstGeom>
          </p:spPr>
          <p:txBody>
            <a:bodyPr wrap="square">
              <a:spAutoFit/>
            </a:bodyPr>
            <a:lstStyle/>
            <a:p>
              <a:pPr algn="ctr"/>
              <a:r>
                <a:rPr lang="en-US" sz="1600" b="1" dirty="0">
                  <a:solidFill>
                    <a:schemeClr val="accent3"/>
                  </a:solidFill>
                </a:rPr>
                <a:t>About </a:t>
              </a:r>
              <a:r>
                <a:rPr lang="en-US" sz="1600" b="1" dirty="0" smtClean="0">
                  <a:solidFill>
                    <a:schemeClr val="accent3"/>
                  </a:solidFill>
                </a:rPr>
                <a:t>100m </a:t>
              </a:r>
              <a:r>
                <a:rPr lang="en-US" sz="1600" b="1" dirty="0">
                  <a:solidFill>
                    <a:schemeClr val="accent3"/>
                  </a:solidFill>
                </a:rPr>
                <a:t>households and 300m people work in the </a:t>
              </a:r>
              <a:r>
                <a:rPr lang="en-US" sz="1600" b="1" dirty="0" smtClean="0">
                  <a:solidFill>
                    <a:schemeClr val="accent3"/>
                  </a:solidFill>
                </a:rPr>
                <a:t>cotton sector globally</a:t>
              </a:r>
              <a:endParaRPr lang="en-US" sz="1600" b="1" dirty="0">
                <a:solidFill>
                  <a:schemeClr val="accent3"/>
                </a:solidFill>
              </a:endParaRPr>
            </a:p>
          </p:txBody>
        </p:sp>
        <p:sp>
          <p:nvSpPr>
            <p:cNvPr id="10" name="Rectangle 9"/>
            <p:cNvSpPr/>
            <p:nvPr/>
          </p:nvSpPr>
          <p:spPr>
            <a:xfrm>
              <a:off x="7195162" y="2373333"/>
              <a:ext cx="2130806" cy="1323439"/>
            </a:xfrm>
            <a:prstGeom prst="rect">
              <a:avLst/>
            </a:prstGeom>
          </p:spPr>
          <p:txBody>
            <a:bodyPr wrap="square">
              <a:spAutoFit/>
            </a:bodyPr>
            <a:lstStyle/>
            <a:p>
              <a:pPr algn="ctr"/>
              <a:r>
                <a:rPr lang="en-US" sz="1600" b="1" dirty="0">
                  <a:solidFill>
                    <a:schemeClr val="accent4"/>
                  </a:solidFill>
                </a:rPr>
                <a:t>Accounts for 2.6% of the water footprint for all goods and services consumed globally</a:t>
              </a:r>
            </a:p>
          </p:txBody>
        </p:sp>
        <p:sp>
          <p:nvSpPr>
            <p:cNvPr id="11" name="Rectangle 10"/>
            <p:cNvSpPr/>
            <p:nvPr/>
          </p:nvSpPr>
          <p:spPr>
            <a:xfrm>
              <a:off x="9362994" y="1783567"/>
              <a:ext cx="2130806" cy="1323439"/>
            </a:xfrm>
            <a:prstGeom prst="rect">
              <a:avLst/>
            </a:prstGeom>
          </p:spPr>
          <p:txBody>
            <a:bodyPr wrap="square">
              <a:spAutoFit/>
            </a:bodyPr>
            <a:lstStyle/>
            <a:p>
              <a:pPr algn="ctr"/>
              <a:r>
                <a:rPr lang="en-US" sz="1600" b="1" dirty="0">
                  <a:solidFill>
                    <a:schemeClr val="accent5"/>
                  </a:solidFill>
                </a:rPr>
                <a:t>Uses 2.4% of the arable land in countries such as India, the US, Pakistan and China</a:t>
              </a:r>
            </a:p>
          </p:txBody>
        </p:sp>
        <p:sp>
          <p:nvSpPr>
            <p:cNvPr id="12" name="Freeform 11"/>
            <p:cNvSpPr/>
            <p:nvPr/>
          </p:nvSpPr>
          <p:spPr>
            <a:xfrm>
              <a:off x="729724" y="3704074"/>
              <a:ext cx="2136894" cy="1969487"/>
            </a:xfrm>
            <a:custGeom>
              <a:avLst/>
              <a:gdLst>
                <a:gd name="connsiteX0" fmla="*/ 534924 w 1069848"/>
                <a:gd name="connsiteY0" fmla="*/ 0 h 1190625"/>
                <a:gd name="connsiteX1" fmla="*/ 1069848 w 1069848"/>
                <a:gd name="connsiteY1" fmla="*/ 534924 h 1190625"/>
                <a:gd name="connsiteX2" fmla="*/ 1069848 w 1069848"/>
                <a:gd name="connsiteY2" fmla="*/ 948985 h 1190625"/>
                <a:gd name="connsiteX3" fmla="*/ 1064699 w 1069848"/>
                <a:gd name="connsiteY3" fmla="*/ 1000061 h 1190625"/>
                <a:gd name="connsiteX4" fmla="*/ 1064699 w 1069848"/>
                <a:gd name="connsiteY4" fmla="*/ 1190625 h 1190625"/>
                <a:gd name="connsiteX5" fmla="*/ 0 w 1069848"/>
                <a:gd name="connsiteY5" fmla="*/ 1190625 h 1190625"/>
                <a:gd name="connsiteX6" fmla="*/ 0 w 1069848"/>
                <a:gd name="connsiteY6" fmla="*/ 534924 h 1190625"/>
                <a:gd name="connsiteX7" fmla="*/ 534924 w 1069848"/>
                <a:gd name="connsiteY7"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848" h="1190625">
                  <a:moveTo>
                    <a:pt x="534924" y="0"/>
                  </a:moveTo>
                  <a:cubicBezTo>
                    <a:pt x="830354" y="0"/>
                    <a:pt x="1069848" y="239494"/>
                    <a:pt x="1069848" y="534924"/>
                  </a:cubicBezTo>
                  <a:lnTo>
                    <a:pt x="1069848" y="948985"/>
                  </a:lnTo>
                  <a:lnTo>
                    <a:pt x="1064699" y="1000061"/>
                  </a:lnTo>
                  <a:lnTo>
                    <a:pt x="1064699" y="1190625"/>
                  </a:lnTo>
                  <a:lnTo>
                    <a:pt x="0" y="1190625"/>
                  </a:lnTo>
                  <a:lnTo>
                    <a:pt x="0" y="534924"/>
                  </a:lnTo>
                  <a:cubicBezTo>
                    <a:pt x="0" y="239494"/>
                    <a:pt x="239494" y="0"/>
                    <a:pt x="53492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982943" y="3704067"/>
              <a:ext cx="2136894" cy="1969487"/>
            </a:xfrm>
            <a:custGeom>
              <a:avLst/>
              <a:gdLst>
                <a:gd name="connsiteX0" fmla="*/ 534924 w 1069848"/>
                <a:gd name="connsiteY0" fmla="*/ 0 h 1190625"/>
                <a:gd name="connsiteX1" fmla="*/ 1069848 w 1069848"/>
                <a:gd name="connsiteY1" fmla="*/ 534924 h 1190625"/>
                <a:gd name="connsiteX2" fmla="*/ 1069848 w 1069848"/>
                <a:gd name="connsiteY2" fmla="*/ 1190625 h 1190625"/>
                <a:gd name="connsiteX3" fmla="*/ 0 w 1069848"/>
                <a:gd name="connsiteY3" fmla="*/ 1190625 h 1190625"/>
                <a:gd name="connsiteX4" fmla="*/ 0 w 1069848"/>
                <a:gd name="connsiteY4" fmla="*/ 534924 h 1190625"/>
                <a:gd name="connsiteX5" fmla="*/ 534924 w 1069848"/>
                <a:gd name="connsiteY5"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190625">
                  <a:moveTo>
                    <a:pt x="534924" y="0"/>
                  </a:moveTo>
                  <a:cubicBezTo>
                    <a:pt x="830354" y="0"/>
                    <a:pt x="1069848" y="239494"/>
                    <a:pt x="1069848" y="534924"/>
                  </a:cubicBezTo>
                  <a:lnTo>
                    <a:pt x="1069848" y="1190625"/>
                  </a:lnTo>
                  <a:lnTo>
                    <a:pt x="0" y="1190625"/>
                  </a:lnTo>
                  <a:lnTo>
                    <a:pt x="0" y="534924"/>
                  </a:lnTo>
                  <a:cubicBezTo>
                    <a:pt x="0" y="239494"/>
                    <a:pt x="239494" y="0"/>
                    <a:pt x="53492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9274211" y="3704067"/>
              <a:ext cx="2136894" cy="1969487"/>
            </a:xfrm>
            <a:custGeom>
              <a:avLst/>
              <a:gdLst>
                <a:gd name="connsiteX0" fmla="*/ 534924 w 1069848"/>
                <a:gd name="connsiteY0" fmla="*/ 0 h 1190625"/>
                <a:gd name="connsiteX1" fmla="*/ 1069848 w 1069848"/>
                <a:gd name="connsiteY1" fmla="*/ 534924 h 1190625"/>
                <a:gd name="connsiteX2" fmla="*/ 1069848 w 1069848"/>
                <a:gd name="connsiteY2" fmla="*/ 1190625 h 1190625"/>
                <a:gd name="connsiteX3" fmla="*/ 0 w 1069848"/>
                <a:gd name="connsiteY3" fmla="*/ 1190625 h 1190625"/>
                <a:gd name="connsiteX4" fmla="*/ 0 w 1069848"/>
                <a:gd name="connsiteY4" fmla="*/ 534924 h 1190625"/>
                <a:gd name="connsiteX5" fmla="*/ 534924 w 1069848"/>
                <a:gd name="connsiteY5"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190625">
                  <a:moveTo>
                    <a:pt x="534924" y="0"/>
                  </a:moveTo>
                  <a:cubicBezTo>
                    <a:pt x="830354" y="0"/>
                    <a:pt x="1069848" y="239494"/>
                    <a:pt x="1069848" y="534924"/>
                  </a:cubicBezTo>
                  <a:lnTo>
                    <a:pt x="1069848" y="1190625"/>
                  </a:lnTo>
                  <a:lnTo>
                    <a:pt x="0" y="1190625"/>
                  </a:lnTo>
                  <a:lnTo>
                    <a:pt x="0" y="534924"/>
                  </a:lnTo>
                  <a:cubicBezTo>
                    <a:pt x="0" y="239494"/>
                    <a:pt x="239494" y="0"/>
                    <a:pt x="53492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47595" y="4463854"/>
              <a:ext cx="2126610" cy="1200075"/>
            </a:xfrm>
            <a:custGeom>
              <a:avLst/>
              <a:gdLst>
                <a:gd name="connsiteX0" fmla="*/ 529775 w 1064699"/>
                <a:gd name="connsiteY0" fmla="*/ 0 h 725488"/>
                <a:gd name="connsiteX1" fmla="*/ 1064699 w 1064699"/>
                <a:gd name="connsiteY1" fmla="*/ 534924 h 725488"/>
                <a:gd name="connsiteX2" fmla="*/ 1064699 w 1064699"/>
                <a:gd name="connsiteY2" fmla="*/ 725488 h 725488"/>
                <a:gd name="connsiteX3" fmla="*/ 0 w 1064699"/>
                <a:gd name="connsiteY3" fmla="*/ 725488 h 725488"/>
                <a:gd name="connsiteX4" fmla="*/ 0 w 1064699"/>
                <a:gd name="connsiteY4" fmla="*/ 483848 h 725488"/>
                <a:gd name="connsiteX5" fmla="*/ 5719 w 1064699"/>
                <a:gd name="connsiteY5" fmla="*/ 427118 h 725488"/>
                <a:gd name="connsiteX6" fmla="*/ 529775 w 1064699"/>
                <a:gd name="connsiteY6" fmla="*/ 0 h 72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699" h="725488">
                  <a:moveTo>
                    <a:pt x="529775" y="0"/>
                  </a:moveTo>
                  <a:cubicBezTo>
                    <a:pt x="825205" y="0"/>
                    <a:pt x="1064699" y="239494"/>
                    <a:pt x="1064699" y="534924"/>
                  </a:cubicBezTo>
                  <a:lnTo>
                    <a:pt x="1064699" y="725488"/>
                  </a:lnTo>
                  <a:lnTo>
                    <a:pt x="0" y="725488"/>
                  </a:lnTo>
                  <a:lnTo>
                    <a:pt x="0" y="483848"/>
                  </a:lnTo>
                  <a:lnTo>
                    <a:pt x="5719" y="427118"/>
                  </a:lnTo>
                  <a:cubicBezTo>
                    <a:pt x="55599" y="183363"/>
                    <a:pt x="271274" y="0"/>
                    <a:pt x="52977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128578" y="4473479"/>
              <a:ext cx="2136894" cy="1200075"/>
            </a:xfrm>
            <a:custGeom>
              <a:avLst/>
              <a:gdLst>
                <a:gd name="connsiteX0" fmla="*/ 534924 w 1069848"/>
                <a:gd name="connsiteY0" fmla="*/ 0 h 725488"/>
                <a:gd name="connsiteX1" fmla="*/ 1069848 w 1069848"/>
                <a:gd name="connsiteY1" fmla="*/ 534924 h 725488"/>
                <a:gd name="connsiteX2" fmla="*/ 1069848 w 1069848"/>
                <a:gd name="connsiteY2" fmla="*/ 725488 h 725488"/>
                <a:gd name="connsiteX3" fmla="*/ 0 w 1069848"/>
                <a:gd name="connsiteY3" fmla="*/ 725488 h 725488"/>
                <a:gd name="connsiteX4" fmla="*/ 0 w 1069848"/>
                <a:gd name="connsiteY4" fmla="*/ 534924 h 725488"/>
                <a:gd name="connsiteX5" fmla="*/ 534924 w 1069848"/>
                <a:gd name="connsiteY5" fmla="*/ 0 h 72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725488">
                  <a:moveTo>
                    <a:pt x="534924" y="0"/>
                  </a:moveTo>
                  <a:cubicBezTo>
                    <a:pt x="830354" y="0"/>
                    <a:pt x="1069848" y="239494"/>
                    <a:pt x="1069848" y="534924"/>
                  </a:cubicBezTo>
                  <a:lnTo>
                    <a:pt x="1069848" y="725488"/>
                  </a:lnTo>
                  <a:lnTo>
                    <a:pt x="0" y="725488"/>
                  </a:lnTo>
                  <a:lnTo>
                    <a:pt x="0" y="534924"/>
                  </a:lnTo>
                  <a:cubicBezTo>
                    <a:pt x="0" y="239494"/>
                    <a:pt x="239494" y="0"/>
                    <a:pt x="53492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88119" y="3950059"/>
              <a:ext cx="1050195" cy="1527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6000" dirty="0">
                  <a:solidFill>
                    <a:schemeClr val="accent1">
                      <a:lumMod val="40000"/>
                      <a:lumOff val="60000"/>
                    </a:schemeClr>
                  </a:solidFill>
                  <a:latin typeface="Bahnschrift Light Condensed" panose="020B0502040204020203" pitchFamily="34" charset="0"/>
                </a:rPr>
                <a:t>01</a:t>
              </a:r>
            </a:p>
          </p:txBody>
        </p:sp>
        <p:sp>
          <p:nvSpPr>
            <p:cNvPr id="18" name="Rectangle 17"/>
            <p:cNvSpPr/>
            <p:nvPr/>
          </p:nvSpPr>
          <p:spPr>
            <a:xfrm>
              <a:off x="3400460" y="4534303"/>
              <a:ext cx="1002164" cy="1221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4800" dirty="0">
                  <a:solidFill>
                    <a:schemeClr val="accent2">
                      <a:lumMod val="60000"/>
                      <a:lumOff val="40000"/>
                    </a:schemeClr>
                  </a:solidFill>
                  <a:latin typeface="Bahnschrift Light Condensed" panose="020B0502040204020203" pitchFamily="34" charset="0"/>
                </a:rPr>
                <a:t>02</a:t>
              </a:r>
            </a:p>
          </p:txBody>
        </p:sp>
        <p:sp>
          <p:nvSpPr>
            <p:cNvPr id="19" name="Rectangle 18"/>
            <p:cNvSpPr/>
            <p:nvPr/>
          </p:nvSpPr>
          <p:spPr>
            <a:xfrm>
              <a:off x="5331894" y="3950059"/>
              <a:ext cx="1248707" cy="1527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6000" dirty="0">
                  <a:solidFill>
                    <a:schemeClr val="accent3">
                      <a:lumMod val="60000"/>
                      <a:lumOff val="40000"/>
                    </a:schemeClr>
                  </a:solidFill>
                  <a:latin typeface="Bahnschrift Light Condensed" panose="020B0502040204020203" pitchFamily="34" charset="0"/>
                </a:rPr>
                <a:t>03</a:t>
              </a:r>
            </a:p>
          </p:txBody>
        </p:sp>
        <p:sp>
          <p:nvSpPr>
            <p:cNvPr id="20" name="Rectangle 19"/>
            <p:cNvSpPr/>
            <p:nvPr/>
          </p:nvSpPr>
          <p:spPr>
            <a:xfrm>
              <a:off x="7618843" y="4534303"/>
              <a:ext cx="1040588" cy="1221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4800" dirty="0">
                  <a:solidFill>
                    <a:schemeClr val="accent4">
                      <a:lumMod val="60000"/>
                      <a:lumOff val="40000"/>
                    </a:schemeClr>
                  </a:solidFill>
                  <a:latin typeface="Bahnschrift Light Condensed" panose="020B0502040204020203" pitchFamily="34" charset="0"/>
                </a:rPr>
                <a:t>04</a:t>
              </a:r>
            </a:p>
          </p:txBody>
        </p:sp>
        <p:sp>
          <p:nvSpPr>
            <p:cNvPr id="21" name="Rectangle 20"/>
            <p:cNvSpPr/>
            <p:nvPr/>
          </p:nvSpPr>
          <p:spPr>
            <a:xfrm>
              <a:off x="9608656" y="3950059"/>
              <a:ext cx="1264716" cy="1527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6000" dirty="0">
                  <a:solidFill>
                    <a:schemeClr val="accent5">
                      <a:lumMod val="60000"/>
                      <a:lumOff val="40000"/>
                    </a:schemeClr>
                  </a:solidFill>
                  <a:latin typeface="Bahnschrift Light Condensed" panose="020B0502040204020203" pitchFamily="34" charset="0"/>
                </a:rPr>
                <a:t>05</a:t>
              </a:r>
            </a:p>
          </p:txBody>
        </p:sp>
        <p:sp>
          <p:nvSpPr>
            <p:cNvPr id="22" name="Content Placeholder 2"/>
            <p:cNvSpPr txBox="1">
              <a:spLocks/>
            </p:cNvSpPr>
            <p:nvPr/>
          </p:nvSpPr>
          <p:spPr>
            <a:xfrm>
              <a:off x="484633" y="5663051"/>
              <a:ext cx="11237468" cy="515807"/>
            </a:xfrm>
            <a:prstGeom prst="rect">
              <a:avLst/>
            </a:prstGeom>
            <a:solidFill>
              <a:schemeClr val="tx2">
                <a:lumMod val="75000"/>
              </a:schemeClr>
            </a:solidFill>
          </p:spPr>
          <p:txBody>
            <a:bodyPr vert="horz" lIns="91440" tIns="45720" rIns="91440" bIns="45720" rtlCol="0" anchor="ctr">
              <a:noAutofit/>
            </a:bodyPr>
            <a:lstStyle>
              <a:lvl1pPr marL="0" indent="0" algn="l" defTabSz="914400" rtl="0" eaLnBrk="1" latinLnBrk="0" hangingPunct="1">
                <a:lnSpc>
                  <a:spcPct val="100000"/>
                </a:lnSpc>
                <a:spcBef>
                  <a:spcPts val="600"/>
                </a:spcBef>
                <a:spcAft>
                  <a:spcPts val="600"/>
                </a:spcAft>
                <a:buFontTx/>
                <a:buNone/>
                <a:defRPr sz="2000" kern="1200" baseline="0">
                  <a:solidFill>
                    <a:schemeClr val="tx1"/>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1"/>
                </a:buClr>
                <a:buSzPct val="75000"/>
                <a:buFont typeface="Wingdings" panose="05000000000000000000" pitchFamily="2" charset="2"/>
                <a:buChar char="n"/>
                <a:defRPr sz="2000" kern="1200" baseline="0">
                  <a:solidFill>
                    <a:schemeClr val="tx1"/>
                  </a:solidFill>
                  <a:latin typeface="+mn-lt"/>
                  <a:ea typeface="+mn-ea"/>
                  <a:cs typeface="+mn-cs"/>
                </a:defRPr>
              </a:lvl2pPr>
              <a:lvl3pPr marL="4572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600"/>
                </a:spcBef>
                <a:spcAft>
                  <a:spcPts val="600"/>
                </a:spcAft>
                <a:buClr>
                  <a:schemeClr val="accent1"/>
                </a:buClr>
                <a:buSzPct val="75000"/>
                <a:buFont typeface="Wingdings 3" panose="05040102010807070707" pitchFamily="18" charset="2"/>
                <a:buChar char=""/>
                <a:defRPr sz="2000" kern="1200">
                  <a:solidFill>
                    <a:schemeClr val="tx1"/>
                  </a:solidFill>
                  <a:latin typeface="+mn-lt"/>
                  <a:ea typeface="+mn-ea"/>
                  <a:cs typeface="+mn-cs"/>
                </a:defRPr>
              </a:lvl4pPr>
              <a:lvl5pPr marL="914400" indent="-228600" algn="l" defTabSz="914400" rtl="0" eaLnBrk="1" latinLnBrk="0" hangingPunct="1">
                <a:lnSpc>
                  <a:spcPct val="100000"/>
                </a:lnSpc>
                <a:spcBef>
                  <a:spcPts val="600"/>
                </a:spcBef>
                <a:spcAft>
                  <a:spcPts val="60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endParaRPr lang="en-US" sz="1200" dirty="0">
                <a:solidFill>
                  <a:schemeClr val="accent4"/>
                </a:solidFill>
              </a:endParaRPr>
            </a:p>
          </p:txBody>
        </p:sp>
      </p:grpSp>
    </p:spTree>
    <p:extLst>
      <p:ext uri="{BB962C8B-B14F-4D97-AF65-F5344CB8AC3E}">
        <p14:creationId xmlns:p14="http://schemas.microsoft.com/office/powerpoint/2010/main" val="69971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402336"/>
            <a:ext cx="11228832" cy="704088"/>
          </a:xfrm>
        </p:spPr>
        <p:txBody>
          <a:bodyPr/>
          <a:lstStyle/>
          <a:p>
            <a:r>
              <a:rPr lang="en-US"/>
              <a:t>Brands claim that a large share of their cotton supply is sustainable</a:t>
            </a:r>
            <a:endParaRPr lang="en-US" dirty="0"/>
          </a:p>
        </p:txBody>
      </p:sp>
      <p:sp>
        <p:nvSpPr>
          <p:cNvPr id="4" name="Rectangle 3"/>
          <p:cNvSpPr/>
          <p:nvPr/>
        </p:nvSpPr>
        <p:spPr>
          <a:xfrm>
            <a:off x="484632" y="1999771"/>
            <a:ext cx="11237468" cy="646331"/>
          </a:xfrm>
          <a:prstGeom prst="rect">
            <a:avLst/>
          </a:prstGeom>
        </p:spPr>
        <p:txBody>
          <a:bodyPr wrap="square" lIns="0" rIns="0">
            <a:spAutoFit/>
          </a:bodyPr>
          <a:lstStyle/>
          <a:p>
            <a:pPr marL="228600" indent="-228600">
              <a:buClr>
                <a:schemeClr val="accent1"/>
              </a:buClr>
              <a:buSzPct val="100000"/>
              <a:buFont typeface="Wingdings" panose="05000000000000000000" pitchFamily="2" charset="2"/>
              <a:buChar char="§"/>
            </a:pPr>
            <a:r>
              <a:rPr lang="en-US" dirty="0"/>
              <a:t>Brands are reporting sustainable sourcing of two types, BCI and Organic Cotton</a:t>
            </a:r>
          </a:p>
          <a:p>
            <a:pPr marL="228600" indent="-228600">
              <a:buClr>
                <a:schemeClr val="accent1"/>
              </a:buClr>
              <a:buSzPct val="100000"/>
              <a:buFont typeface="Wingdings" panose="05000000000000000000" pitchFamily="2" charset="2"/>
              <a:buChar char="§"/>
            </a:pPr>
            <a:r>
              <a:rPr lang="en-US" dirty="0"/>
              <a:t>Clearly BCI Cotton is the preferred option, with over 80% share of total sustainable cotton procured</a:t>
            </a:r>
          </a:p>
        </p:txBody>
      </p:sp>
      <p:sp>
        <p:nvSpPr>
          <p:cNvPr id="5" name="Rectangle 4"/>
          <p:cNvSpPr/>
          <p:nvPr/>
        </p:nvSpPr>
        <p:spPr>
          <a:xfrm>
            <a:off x="484632" y="2754683"/>
            <a:ext cx="5306568" cy="521208"/>
          </a:xfrm>
          <a:prstGeom prst="rect">
            <a:avLst/>
          </a:prstGeom>
          <a:solidFill>
            <a:schemeClr val="accent1"/>
          </a:solidFill>
        </p:spPr>
        <p:txBody>
          <a:bodyPr wrap="square" anchor="ctr">
            <a:noAutofit/>
          </a:bodyPr>
          <a:lstStyle/>
          <a:p>
            <a:pPr lvl="0">
              <a:defRPr/>
            </a:pPr>
            <a:r>
              <a:rPr lang="en-US" sz="1400" b="1" dirty="0">
                <a:solidFill>
                  <a:schemeClr val="bg1"/>
                </a:solidFill>
                <a:latin typeface="Arial" panose="020B0604020202020204" pitchFamily="34" charset="0"/>
                <a:cs typeface="Arial" panose="020B0604020202020204" pitchFamily="34" charset="0"/>
              </a:rPr>
              <a:t>Brands targeting to grow the share of sustainable raw materials</a:t>
            </a:r>
          </a:p>
        </p:txBody>
      </p:sp>
      <p:sp>
        <p:nvSpPr>
          <p:cNvPr id="6" name="Rectangle 5"/>
          <p:cNvSpPr/>
          <p:nvPr/>
        </p:nvSpPr>
        <p:spPr>
          <a:xfrm>
            <a:off x="6415532" y="2754682"/>
            <a:ext cx="5306568" cy="521208"/>
          </a:xfrm>
          <a:prstGeom prst="rect">
            <a:avLst/>
          </a:prstGeom>
          <a:solidFill>
            <a:schemeClr val="accent1"/>
          </a:solidFill>
        </p:spPr>
        <p:txBody>
          <a:bodyPr wrap="square" anchor="ctr">
            <a:noAutofit/>
          </a:bodyPr>
          <a:lstStyle/>
          <a:p>
            <a:r>
              <a:rPr lang="en-US" sz="1400" b="1" dirty="0">
                <a:solidFill>
                  <a:schemeClr val="bg1"/>
                </a:solidFill>
                <a:latin typeface="Arial" panose="020B0604020202020204" pitchFamily="34" charset="0"/>
                <a:cs typeface="Arial" panose="020B0604020202020204" pitchFamily="34" charset="0"/>
              </a:rPr>
              <a:t>BCI Cotton is the preferred option for brands</a:t>
            </a:r>
          </a:p>
        </p:txBody>
      </p:sp>
      <p:graphicFrame>
        <p:nvGraphicFramePr>
          <p:cNvPr id="7" name="Table 6"/>
          <p:cNvGraphicFramePr>
            <a:graphicFrameLocks noGrp="1"/>
          </p:cNvGraphicFramePr>
          <p:nvPr>
            <p:extLst>
              <p:ext uri="{D42A27DB-BD31-4B8C-83A1-F6EECF244321}">
                <p14:modId xmlns:p14="http://schemas.microsoft.com/office/powerpoint/2010/main" val="1374005509"/>
              </p:ext>
            </p:extLst>
          </p:nvPr>
        </p:nvGraphicFramePr>
        <p:xfrm>
          <a:off x="6415532" y="3308609"/>
          <a:ext cx="5303522" cy="2901771"/>
        </p:xfrm>
        <a:graphic>
          <a:graphicData uri="http://schemas.openxmlformats.org/drawingml/2006/table">
            <a:tbl>
              <a:tblPr>
                <a:tableStyleId>{5C22544A-7EE6-4342-B048-85BDC9FD1C3A}</a:tableStyleId>
              </a:tblPr>
              <a:tblGrid>
                <a:gridCol w="1236218">
                  <a:extLst>
                    <a:ext uri="{9D8B030D-6E8A-4147-A177-3AD203B41FA5}">
                      <a16:colId xmlns:a16="http://schemas.microsoft.com/office/drawing/2014/main" val="1924680686"/>
                    </a:ext>
                  </a:extLst>
                </a:gridCol>
                <a:gridCol w="1714500">
                  <a:extLst>
                    <a:ext uri="{9D8B030D-6E8A-4147-A177-3AD203B41FA5}">
                      <a16:colId xmlns:a16="http://schemas.microsoft.com/office/drawing/2014/main" val="3740699318"/>
                    </a:ext>
                  </a:extLst>
                </a:gridCol>
                <a:gridCol w="2352804">
                  <a:extLst>
                    <a:ext uri="{9D8B030D-6E8A-4147-A177-3AD203B41FA5}">
                      <a16:colId xmlns:a16="http://schemas.microsoft.com/office/drawing/2014/main" val="3791074425"/>
                    </a:ext>
                  </a:extLst>
                </a:gridCol>
              </a:tblGrid>
              <a:tr h="182880">
                <a:tc>
                  <a:txBody>
                    <a:bodyPr/>
                    <a:lstStyle/>
                    <a:p>
                      <a:pPr algn="l" fontAlgn="ctr"/>
                      <a:r>
                        <a:rPr lang="en-US" sz="800" u="none" strike="noStrike" dirty="0">
                          <a:solidFill>
                            <a:schemeClr val="bg1"/>
                          </a:solidFill>
                          <a:effectLst/>
                        </a:rPr>
                        <a:t>Retailer Name</a:t>
                      </a:r>
                      <a:endParaRPr lang="en-US" sz="800" b="1" i="0" u="none" strike="noStrike" dirty="0">
                        <a:solidFill>
                          <a:schemeClr val="bg1"/>
                        </a:solidFill>
                        <a:effectLst/>
                        <a:latin typeface="Calibri" panose="020F0502020204030204" pitchFamily="34" charset="0"/>
                      </a:endParaRPr>
                    </a:p>
                  </a:txBody>
                  <a:tcPr marL="27432" marR="27432" marT="0" marB="0" anchor="ctr">
                    <a:lnL w="3175" cap="flat" cmpd="sng" algn="ctr">
                      <a:solidFill>
                        <a:schemeClr val="tx1">
                          <a:lumMod val="10000"/>
                          <a:lumOff val="90000"/>
                        </a:schemeClr>
                      </a:solidFill>
                      <a:prstDash val="solid"/>
                      <a:round/>
                      <a:headEnd type="none" w="med" len="med"/>
                      <a:tailEnd type="none" w="med" len="med"/>
                    </a:lnL>
                    <a:lnT w="3175" cap="flat" cmpd="sng" algn="ctr">
                      <a:solidFill>
                        <a:schemeClr val="tx1">
                          <a:lumMod val="10000"/>
                          <a:lumOff val="90000"/>
                        </a:schemeClr>
                      </a:solidFill>
                      <a:prstDash val="solid"/>
                      <a:round/>
                      <a:headEnd type="none" w="med" len="med"/>
                      <a:tailEnd type="none" w="med" len="med"/>
                    </a:lnT>
                    <a:solidFill>
                      <a:schemeClr val="accent2"/>
                    </a:solidFill>
                  </a:tcPr>
                </a:tc>
                <a:tc>
                  <a:txBody>
                    <a:bodyPr/>
                    <a:lstStyle/>
                    <a:p>
                      <a:pPr algn="ctr" fontAlgn="ctr"/>
                      <a:r>
                        <a:rPr lang="en-US" sz="800" u="none" strike="noStrike" dirty="0">
                          <a:solidFill>
                            <a:schemeClr val="bg1"/>
                          </a:solidFill>
                          <a:effectLst/>
                        </a:rPr>
                        <a:t>% share of BCI in total procurement</a:t>
                      </a:r>
                      <a:endParaRPr lang="en-US" sz="800" b="1" i="0" u="none" strike="noStrike" dirty="0">
                        <a:solidFill>
                          <a:schemeClr val="bg1"/>
                        </a:solidFill>
                        <a:effectLst/>
                        <a:latin typeface="Calibri" panose="020F0502020204030204" pitchFamily="34" charset="0"/>
                      </a:endParaRPr>
                    </a:p>
                  </a:txBody>
                  <a:tcPr marL="18288" marR="18288" marT="0" marB="0" anchor="ctr">
                    <a:lnT w="3175" cap="flat" cmpd="sng" algn="ctr">
                      <a:solidFill>
                        <a:schemeClr val="tx1">
                          <a:lumMod val="10000"/>
                          <a:lumOff val="90000"/>
                        </a:schemeClr>
                      </a:solidFill>
                      <a:prstDash val="solid"/>
                      <a:round/>
                      <a:headEnd type="none" w="med" len="med"/>
                      <a:tailEnd type="none" w="med" len="med"/>
                    </a:lnT>
                    <a:solidFill>
                      <a:schemeClr val="accent2"/>
                    </a:solidFill>
                  </a:tcPr>
                </a:tc>
                <a:tc>
                  <a:txBody>
                    <a:bodyPr/>
                    <a:lstStyle/>
                    <a:p>
                      <a:pPr algn="ctr" fontAlgn="ctr"/>
                      <a:r>
                        <a:rPr lang="en-US" sz="800" u="none" strike="noStrike" dirty="0">
                          <a:solidFill>
                            <a:schemeClr val="bg1"/>
                          </a:solidFill>
                          <a:effectLst/>
                        </a:rPr>
                        <a:t>% of c</a:t>
                      </a:r>
                      <a:r>
                        <a:rPr lang="en-US" sz="800" u="none" strike="noStrike" dirty="0" smtClean="0">
                          <a:solidFill>
                            <a:schemeClr val="bg1"/>
                          </a:solidFill>
                          <a:effectLst/>
                        </a:rPr>
                        <a:t>ertified Organic Cotton in </a:t>
                      </a:r>
                      <a:r>
                        <a:rPr lang="en-US" sz="800" u="none" strike="noStrike" dirty="0">
                          <a:solidFill>
                            <a:schemeClr val="bg1"/>
                          </a:solidFill>
                          <a:effectLst/>
                        </a:rPr>
                        <a:t>total procurement</a:t>
                      </a:r>
                      <a:endParaRPr lang="en-US" sz="800" b="1" i="0" u="none" strike="noStrike" dirty="0">
                        <a:solidFill>
                          <a:schemeClr val="bg1"/>
                        </a:solidFill>
                        <a:effectLst/>
                        <a:latin typeface="Calibri" panose="020F0502020204030204" pitchFamily="34" charset="0"/>
                      </a:endParaRPr>
                    </a:p>
                  </a:txBody>
                  <a:tcPr marL="18288" marR="18288" marT="0" marB="0" anchor="ctr">
                    <a:lnR w="3175" cap="flat" cmpd="sng" algn="ctr">
                      <a:solidFill>
                        <a:schemeClr val="tx1">
                          <a:lumMod val="10000"/>
                          <a:lumOff val="90000"/>
                        </a:schemeClr>
                      </a:solidFill>
                      <a:prstDash val="solid"/>
                      <a:round/>
                      <a:headEnd type="none" w="med" len="med"/>
                      <a:tailEnd type="none" w="med" len="med"/>
                    </a:lnR>
                    <a:lnT w="3175" cap="flat" cmpd="sng" algn="ctr">
                      <a:solidFill>
                        <a:schemeClr val="tx1">
                          <a:lumMod val="10000"/>
                          <a:lumOff val="90000"/>
                        </a:schemeClr>
                      </a:solidFill>
                      <a:prstDash val="solid"/>
                      <a:round/>
                      <a:headEnd type="none" w="med" len="med"/>
                      <a:tailEnd type="none" w="med" len="med"/>
                    </a:lnT>
                    <a:solidFill>
                      <a:schemeClr val="accent2"/>
                    </a:solidFill>
                  </a:tcPr>
                </a:tc>
                <a:extLst>
                  <a:ext uri="{0D108BD9-81ED-4DB2-BD59-A6C34878D82A}">
                    <a16:rowId xmlns:a16="http://schemas.microsoft.com/office/drawing/2014/main" val="2650249364"/>
                  </a:ext>
                </a:extLst>
              </a:tr>
              <a:tr h="129471">
                <a:tc>
                  <a:txBody>
                    <a:bodyPr/>
                    <a:lstStyle/>
                    <a:p>
                      <a:pPr algn="l" fontAlgn="b"/>
                      <a:r>
                        <a:rPr lang="en-US" sz="800" u="none" strike="noStrike" dirty="0">
                          <a:effectLst/>
                        </a:rPr>
                        <a:t>H&amp;M</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15%</a:t>
                      </a:r>
                      <a:endParaRPr lang="en-US" sz="800" b="0" i="0" u="none" strike="noStrike" dirty="0">
                        <a:solidFill>
                          <a:srgbClr val="000000"/>
                        </a:solidFill>
                        <a:effectLst/>
                        <a:latin typeface="Calibri" panose="020F0502020204030204" pitchFamily="34" charset="0"/>
                      </a:endParaRPr>
                    </a:p>
                  </a:txBody>
                  <a:tcPr marT="0" marB="0" anchor="b">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80%</a:t>
                      </a:r>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4238853"/>
                  </a:ext>
                </a:extLst>
              </a:tr>
              <a:tr h="129471">
                <a:tc>
                  <a:txBody>
                    <a:bodyPr/>
                    <a:lstStyle/>
                    <a:p>
                      <a:pPr algn="l" fontAlgn="b"/>
                      <a:r>
                        <a:rPr lang="en-US" sz="800" u="none" strike="noStrike" dirty="0">
                          <a:effectLst/>
                        </a:rPr>
                        <a:t>Nike</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50%</a:t>
                      </a:r>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a:effectLst/>
                        </a:rPr>
                        <a:t>8%</a:t>
                      </a:r>
                      <a:endParaRPr lang="en-US" sz="800" b="0" i="0" u="none" strike="noStrike">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3142416"/>
                  </a:ext>
                </a:extLst>
              </a:tr>
              <a:tr h="129471">
                <a:tc>
                  <a:txBody>
                    <a:bodyPr/>
                    <a:lstStyle/>
                    <a:p>
                      <a:pPr algn="l" fontAlgn="b"/>
                      <a:r>
                        <a:rPr lang="en-US" sz="800" u="none" strike="noStrike" dirty="0">
                          <a:effectLst/>
                        </a:rPr>
                        <a:t>Gap </a:t>
                      </a:r>
                      <a:r>
                        <a:rPr lang="en-US" sz="800" u="none" strike="noStrike" dirty="0" err="1">
                          <a:effectLst/>
                        </a:rPr>
                        <a:t>Inc</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40%</a:t>
                      </a:r>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08765705"/>
                  </a:ext>
                </a:extLst>
              </a:tr>
              <a:tr h="129471">
                <a:tc>
                  <a:txBody>
                    <a:bodyPr/>
                    <a:lstStyle/>
                    <a:p>
                      <a:pPr algn="l" fontAlgn="b"/>
                      <a:r>
                        <a:rPr lang="en-US" sz="800" u="none" strike="noStrike" dirty="0">
                          <a:effectLst/>
                        </a:rPr>
                        <a:t>Adidas</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99%</a:t>
                      </a:r>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76191642"/>
                  </a:ext>
                </a:extLst>
              </a:tr>
              <a:tr h="129471">
                <a:tc>
                  <a:txBody>
                    <a:bodyPr/>
                    <a:lstStyle/>
                    <a:p>
                      <a:pPr algn="l" fontAlgn="b"/>
                      <a:r>
                        <a:rPr lang="en-US" sz="800" u="none" strike="noStrike" dirty="0">
                          <a:effectLst/>
                        </a:rPr>
                        <a:t>M&amp;S</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14921"/>
                  </a:ext>
                </a:extLst>
              </a:tr>
              <a:tr h="129471">
                <a:tc>
                  <a:txBody>
                    <a:bodyPr/>
                    <a:lstStyle/>
                    <a:p>
                      <a:pPr algn="l" fontAlgn="b"/>
                      <a:r>
                        <a:rPr lang="en-US" sz="800" u="none" strike="noStrike" dirty="0">
                          <a:effectLst/>
                        </a:rPr>
                        <a:t>Levi Strauss</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67%</a:t>
                      </a:r>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81284421"/>
                  </a:ext>
                </a:extLst>
              </a:tr>
              <a:tr h="129471">
                <a:tc>
                  <a:txBody>
                    <a:bodyPr/>
                    <a:lstStyle/>
                    <a:p>
                      <a:pPr algn="l" fontAlgn="b"/>
                      <a:r>
                        <a:rPr lang="en-US" sz="800" u="none" strike="noStrike" dirty="0" err="1">
                          <a:effectLst/>
                        </a:rPr>
                        <a:t>Tchibo</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6322008"/>
                  </a:ext>
                </a:extLst>
              </a:tr>
              <a:tr h="129471">
                <a:tc>
                  <a:txBody>
                    <a:bodyPr/>
                    <a:lstStyle/>
                    <a:p>
                      <a:pPr algn="l" fontAlgn="b"/>
                      <a:r>
                        <a:rPr lang="en-US" sz="800" u="none" strike="noStrike" dirty="0">
                          <a:effectLst/>
                        </a:rPr>
                        <a:t>Next UK</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13%</a:t>
                      </a:r>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3111227"/>
                  </a:ext>
                </a:extLst>
              </a:tr>
              <a:tr h="129471">
                <a:tc>
                  <a:txBody>
                    <a:bodyPr/>
                    <a:lstStyle/>
                    <a:p>
                      <a:pPr algn="l" fontAlgn="b"/>
                      <a:r>
                        <a:rPr lang="en-US" sz="800" u="none" strike="noStrike" dirty="0">
                          <a:effectLst/>
                        </a:rPr>
                        <a:t>Otto Group</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6873293"/>
                  </a:ext>
                </a:extLst>
              </a:tr>
              <a:tr h="129471">
                <a:tc>
                  <a:txBody>
                    <a:bodyPr/>
                    <a:lstStyle/>
                    <a:p>
                      <a:pPr algn="l" fontAlgn="b"/>
                      <a:r>
                        <a:rPr lang="en-US" sz="800" u="none" strike="noStrike" dirty="0">
                          <a:effectLst/>
                        </a:rPr>
                        <a:t>Bestseller</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55%</a:t>
                      </a:r>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7%</a:t>
                      </a:r>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208178"/>
                  </a:ext>
                </a:extLst>
              </a:tr>
              <a:tr h="129471">
                <a:tc>
                  <a:txBody>
                    <a:bodyPr/>
                    <a:lstStyle/>
                    <a:p>
                      <a:pPr algn="l" fontAlgn="b"/>
                      <a:r>
                        <a:rPr lang="en-US" sz="800" u="none" strike="noStrike" dirty="0">
                          <a:effectLst/>
                        </a:rPr>
                        <a:t>Burberry</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68%</a:t>
                      </a:r>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9737701"/>
                  </a:ext>
                </a:extLst>
              </a:tr>
              <a:tr h="129471">
                <a:tc>
                  <a:txBody>
                    <a:bodyPr/>
                    <a:lstStyle/>
                    <a:p>
                      <a:pPr algn="l" fontAlgn="b"/>
                      <a:r>
                        <a:rPr lang="en-US" sz="800" u="none" strike="noStrike" dirty="0" err="1">
                          <a:effectLst/>
                        </a:rPr>
                        <a:t>Decathalon</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69%</a:t>
                      </a:r>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6%</a:t>
                      </a:r>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8966429"/>
                  </a:ext>
                </a:extLst>
              </a:tr>
              <a:tr h="129471">
                <a:tc>
                  <a:txBody>
                    <a:bodyPr/>
                    <a:lstStyle/>
                    <a:p>
                      <a:pPr algn="l" fontAlgn="b"/>
                      <a:r>
                        <a:rPr lang="en-US" sz="800" u="none" strike="noStrike" dirty="0">
                          <a:effectLst/>
                        </a:rPr>
                        <a:t>Kathmandu Holdings</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65%</a:t>
                      </a:r>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22%</a:t>
                      </a:r>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66895085"/>
                  </a:ext>
                </a:extLst>
              </a:tr>
              <a:tr h="129471">
                <a:tc>
                  <a:txBody>
                    <a:bodyPr/>
                    <a:lstStyle/>
                    <a:p>
                      <a:pPr algn="l" fontAlgn="b"/>
                      <a:r>
                        <a:rPr lang="en-US" sz="800" u="none" strike="noStrike" dirty="0">
                          <a:effectLst/>
                        </a:rPr>
                        <a:t>IKEA</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80%</a:t>
                      </a:r>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9629778"/>
                  </a:ext>
                </a:extLst>
              </a:tr>
              <a:tr h="129471">
                <a:tc>
                  <a:txBody>
                    <a:bodyPr/>
                    <a:lstStyle/>
                    <a:p>
                      <a:pPr algn="l" fontAlgn="b"/>
                      <a:r>
                        <a:rPr lang="en-US" sz="800" u="none" strike="noStrike" dirty="0" err="1">
                          <a:effectLst/>
                        </a:rPr>
                        <a:t>Inditex</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7748490"/>
                  </a:ext>
                </a:extLst>
              </a:tr>
              <a:tr h="129471">
                <a:tc>
                  <a:txBody>
                    <a:bodyPr/>
                    <a:lstStyle/>
                    <a:p>
                      <a:pPr algn="l" fontAlgn="b"/>
                      <a:r>
                        <a:rPr lang="en-US" sz="800" u="none" strike="noStrike" dirty="0">
                          <a:effectLst/>
                        </a:rPr>
                        <a:t>Target Corp.</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5926821"/>
                  </a:ext>
                </a:extLst>
              </a:tr>
              <a:tr h="129471">
                <a:tc>
                  <a:txBody>
                    <a:bodyPr/>
                    <a:lstStyle/>
                    <a:p>
                      <a:pPr algn="l" fontAlgn="b"/>
                      <a:r>
                        <a:rPr lang="en-US" sz="800" u="none" strike="noStrike" dirty="0">
                          <a:effectLst/>
                        </a:rPr>
                        <a:t>Fast Retailing</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3828163"/>
                  </a:ext>
                </a:extLst>
              </a:tr>
              <a:tr h="129471">
                <a:tc>
                  <a:txBody>
                    <a:bodyPr/>
                    <a:lstStyle/>
                    <a:p>
                      <a:pPr algn="l" fontAlgn="b"/>
                      <a:r>
                        <a:rPr lang="en-US" sz="800" u="none" strike="noStrike" dirty="0" err="1">
                          <a:effectLst/>
                        </a:rPr>
                        <a:t>Kering</a:t>
                      </a:r>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26967906"/>
                  </a:ext>
                </a:extLst>
              </a:tr>
              <a:tr h="129471">
                <a:tc>
                  <a:txBody>
                    <a:bodyPr/>
                    <a:lstStyle/>
                    <a:p>
                      <a:pPr algn="l" fontAlgn="b"/>
                      <a:r>
                        <a:rPr lang="en-US" sz="800" u="none" strike="noStrike" dirty="0">
                          <a:effectLst/>
                        </a:rPr>
                        <a:t>Hermes</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6399912"/>
                  </a:ext>
                </a:extLst>
              </a:tr>
              <a:tr h="129471">
                <a:tc>
                  <a:txBody>
                    <a:bodyPr/>
                    <a:lstStyle/>
                    <a:p>
                      <a:pPr algn="l" fontAlgn="b"/>
                      <a:r>
                        <a:rPr lang="en-US" sz="800" u="none" strike="noStrike" dirty="0">
                          <a:effectLst/>
                        </a:rPr>
                        <a:t>VF Corp</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1462246"/>
                  </a:ext>
                </a:extLst>
              </a:tr>
              <a:tr h="129471">
                <a:tc>
                  <a:txBody>
                    <a:bodyPr/>
                    <a:lstStyle/>
                    <a:p>
                      <a:pPr algn="l" fontAlgn="b"/>
                      <a:r>
                        <a:rPr lang="en-US" sz="800" u="none" strike="noStrike" dirty="0">
                          <a:effectLst/>
                        </a:rPr>
                        <a:t>L Brands</a:t>
                      </a:r>
                      <a:endParaRPr lang="en-US" sz="800" b="0" i="0" u="none" strike="noStrike" dirty="0">
                        <a:solidFill>
                          <a:srgbClr val="000000"/>
                        </a:solidFill>
                        <a:effectLst/>
                        <a:latin typeface="Calibri" panose="020F0502020204030204" pitchFamily="34" charset="0"/>
                      </a:endParaRPr>
                    </a:p>
                  </a:txBody>
                  <a:tcPr marL="27432" marR="27432" marT="0" marB="0" anchor="b">
                    <a:lnL w="3175" cap="flat" cmpd="sng" algn="ctr">
                      <a:solidFill>
                        <a:schemeClr val="tx1">
                          <a:lumMod val="10000"/>
                          <a:lumOff val="90000"/>
                        </a:schemeClr>
                      </a:solidFill>
                      <a:prstDash val="solid"/>
                      <a:round/>
                      <a:headEnd type="none" w="med" len="med"/>
                      <a:tailEnd type="none" w="med" len="med"/>
                    </a:lnL>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T="0" marB="0" anchor="b">
                    <a:lnR w="3175" cap="flat" cmpd="sng" algn="ctr">
                      <a:solidFill>
                        <a:schemeClr val="tx1">
                          <a:lumMod val="10000"/>
                          <a:lumOff val="9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0057827"/>
                  </a:ext>
                </a:extLst>
              </a:tr>
            </a:tbl>
          </a:graphicData>
        </a:graphic>
      </p:graphicFrame>
      <p:pic>
        <p:nvPicPr>
          <p:cNvPr id="8" name="Picture 7"/>
          <p:cNvPicPr>
            <a:picLocks noChangeAspect="1"/>
          </p:cNvPicPr>
          <p:nvPr/>
        </p:nvPicPr>
        <p:blipFill>
          <a:blip r:embed="rId2"/>
          <a:stretch>
            <a:fillRect/>
          </a:stretch>
        </p:blipFill>
        <p:spPr>
          <a:xfrm>
            <a:off x="484632" y="3346450"/>
            <a:ext cx="5306568" cy="2927350"/>
          </a:xfrm>
          <a:prstGeom prst="rect">
            <a:avLst/>
          </a:prstGeom>
          <a:ln w="3175">
            <a:solidFill>
              <a:schemeClr val="bg2">
                <a:lumMod val="90000"/>
              </a:schemeClr>
            </a:solidFill>
          </a:ln>
        </p:spPr>
      </p:pic>
    </p:spTree>
    <p:extLst>
      <p:ext uri="{BB962C8B-B14F-4D97-AF65-F5344CB8AC3E}">
        <p14:creationId xmlns:p14="http://schemas.microsoft.com/office/powerpoint/2010/main" val="2620753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3888" y="3692527"/>
            <a:ext cx="11078211" cy="1051560"/>
          </a:xfrm>
        </p:spPr>
        <p:txBody>
          <a:bodyPr/>
          <a:lstStyle/>
          <a:p>
            <a:r>
              <a:rPr lang="en-US" dirty="0"/>
              <a:t>02: Research objective and methodology</a:t>
            </a:r>
          </a:p>
        </p:txBody>
      </p:sp>
      <p:pic>
        <p:nvPicPr>
          <p:cNvPr id="6" name="Picture Placeholder 8"/>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t="12500" b="12500"/>
          <a:stretch/>
        </p:blipFill>
        <p:spPr>
          <a:prstGeom prst="rect">
            <a:avLst/>
          </a:prstGeom>
          <a:solidFill>
            <a:schemeClr val="bg1">
              <a:lumMod val="75000"/>
            </a:schemeClr>
          </a:solidFill>
        </p:spPr>
      </p:pic>
    </p:spTree>
    <p:extLst>
      <p:ext uri="{BB962C8B-B14F-4D97-AF65-F5344CB8AC3E}">
        <p14:creationId xmlns:p14="http://schemas.microsoft.com/office/powerpoint/2010/main" val="921489847"/>
      </p:ext>
    </p:extLst>
  </p:cSld>
  <p:clrMapOvr>
    <a:masterClrMapping/>
  </p:clrMapOvr>
</p:sld>
</file>

<file path=ppt/theme/theme1.xml><?xml version="1.0" encoding="utf-8"?>
<a:theme xmlns:a="http://schemas.openxmlformats.org/drawingml/2006/main" name="test">
  <a:themeElements>
    <a:clrScheme name="Custom 21">
      <a:dk1>
        <a:srgbClr val="212121"/>
      </a:dk1>
      <a:lt1>
        <a:srgbClr val="FFFFFF"/>
      </a:lt1>
      <a:dk2>
        <a:srgbClr val="616161"/>
      </a:dk2>
      <a:lt2>
        <a:srgbClr val="E0E0E0"/>
      </a:lt2>
      <a:accent1>
        <a:srgbClr val="3949AB"/>
      </a:accent1>
      <a:accent2>
        <a:srgbClr val="26C6DA"/>
      </a:accent2>
      <a:accent3>
        <a:srgbClr val="FF7043"/>
      </a:accent3>
      <a:accent4>
        <a:srgbClr val="FFC107"/>
      </a:accent4>
      <a:accent5>
        <a:srgbClr val="4CAF50"/>
      </a:accent5>
      <a:accent6>
        <a:srgbClr val="E91E63"/>
      </a:accent6>
      <a:hlink>
        <a:srgbClr val="1A237E"/>
      </a:hlink>
      <a:folHlink>
        <a:srgbClr val="E0511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id="{3AC539CA-1F44-4897-B848-705C3770E9D3}" vid="{AC83CF39-CB39-48E2-8565-33286AE832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test</Template>
  <TotalTime>726</TotalTime>
  <Words>2027</Words>
  <Application>Microsoft Office PowerPoint</Application>
  <PresentationFormat>Widescreen</PresentationFormat>
  <Paragraphs>247</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Bahnschrift Light Condensed</vt:lpstr>
      <vt:lpstr>Bahnschrift SemiBold</vt:lpstr>
      <vt:lpstr>Calibri</vt:lpstr>
      <vt:lpstr>Helvetica</vt:lpstr>
      <vt:lpstr>Lato Heavy</vt:lpstr>
      <vt:lpstr>Wingdings</vt:lpstr>
      <vt:lpstr>Wingdings 2</vt:lpstr>
      <vt:lpstr>Wingdings 3</vt:lpstr>
      <vt:lpstr>test</vt:lpstr>
      <vt:lpstr>ESG Investing in Fashion</vt:lpstr>
      <vt:lpstr>Key takeaways</vt:lpstr>
      <vt:lpstr>Table of content </vt:lpstr>
      <vt:lpstr>01: Brands’ response to sourcing sustainable cotton</vt:lpstr>
      <vt:lpstr>Sustainability in the apparel industry has become a hot topic…</vt:lpstr>
      <vt:lpstr>…given the environmental challenges with key raw materials </vt:lpstr>
      <vt:lpstr>Cotton, a key raw material for apparels, is regarded as one of the dirtiest crops due to its resource intensiveness and pollution concerns </vt:lpstr>
      <vt:lpstr>Brands claim that a large share of their cotton supply is sustainable</vt:lpstr>
      <vt:lpstr>02: Research objective and methodology</vt:lpstr>
      <vt:lpstr>Objective : Examining sustainability credentials</vt:lpstr>
      <vt:lpstr>Methodology: Both primary and secondary research</vt:lpstr>
      <vt:lpstr>03: Key findings on sustainability indicators</vt:lpstr>
      <vt:lpstr>Understanding BCI </vt:lpstr>
      <vt:lpstr>BCI Cotton’s sustainability performance is no match to Organic Cotton </vt:lpstr>
      <vt:lpstr>Serious limitations in claiming BCI as ‘sustainable’</vt:lpstr>
      <vt:lpstr>Independent studies raise serious concerns on environmental claims of BCI Cotton</vt:lpstr>
      <vt:lpstr>Independent study undermines BCI’s claims for improvement on social indicators</vt:lpstr>
      <vt:lpstr>BCI has jeopardised the growth of Organic Cotton</vt:lpstr>
      <vt:lpstr>04: Suggested action points for investors</vt:lpstr>
      <vt:lpstr>Likely actions by investors to drive sustainability in the cotton supply chain</vt:lpstr>
      <vt:lpstr>PowerPoint Presentation</vt:lpstr>
    </vt:vector>
  </TitlesOfParts>
  <Company>Moody's Analytics Knowledge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ACUITY-Corporate-PPT-Template (WIDE)</dc:title>
  <dc:creator>Vinay kumar</dc:creator>
  <cp:lastModifiedBy>Karthick Velu</cp:lastModifiedBy>
  <cp:revision>171</cp:revision>
  <dcterms:created xsi:type="dcterms:W3CDTF">2019-11-04T15:24:40Z</dcterms:created>
  <dcterms:modified xsi:type="dcterms:W3CDTF">2020-03-30T13:00:34Z</dcterms:modified>
</cp:coreProperties>
</file>